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318" r:id="rId2"/>
    <p:sldId id="266" r:id="rId3"/>
    <p:sldId id="317" r:id="rId4"/>
    <p:sldId id="315" r:id="rId5"/>
    <p:sldId id="303" r:id="rId6"/>
    <p:sldId id="306" r:id="rId7"/>
    <p:sldId id="301" r:id="rId8"/>
    <p:sldId id="302" r:id="rId9"/>
    <p:sldId id="304" r:id="rId10"/>
    <p:sldId id="305" r:id="rId11"/>
    <p:sldId id="307" r:id="rId12"/>
    <p:sldId id="296" r:id="rId13"/>
    <p:sldId id="295" r:id="rId14"/>
    <p:sldId id="309" r:id="rId15"/>
    <p:sldId id="310" r:id="rId16"/>
    <p:sldId id="311" r:id="rId17"/>
    <p:sldId id="312" r:id="rId18"/>
    <p:sldId id="294" r:id="rId19"/>
    <p:sldId id="308" r:id="rId20"/>
    <p:sldId id="314" r:id="rId21"/>
    <p:sldId id="31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00" autoAdjust="0"/>
    <p:restoredTop sz="82675" autoAdjust="0"/>
  </p:normalViewPr>
  <p:slideViewPr>
    <p:cSldViewPr snapToGrid="0" snapToObjects="1">
      <p:cViewPr>
        <p:scale>
          <a:sx n="170" d="100"/>
          <a:sy n="170" d="100"/>
        </p:scale>
        <p:origin x="-1464" y="-24"/>
      </p:cViewPr>
      <p:guideLst>
        <p:guide orient="horz" pos="2081"/>
        <p:guide pos="3617"/>
      </p:guideLst>
    </p:cSldViewPr>
  </p:slideViewPr>
  <p:notesTextViewPr>
    <p:cViewPr>
      <p:scale>
        <a:sx n="95" d="100"/>
        <a:sy n="9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10/02/2015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10/02/2015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Archibald </a:t>
            </a:r>
            <a:r>
              <a:rPr lang="en-US" baseline="0" dirty="0" err="1" smtClean="0"/>
              <a:t>Favell</a:t>
            </a:r>
            <a:r>
              <a:rPr lang="en-US" baseline="0" dirty="0" smtClean="0"/>
              <a:t> joined the British Army in September 1914. He enlisted with 2nd Battalion, The Royal Fusiliers (City of London Regiment). He married his wife, Lily, on 20 December 1914, just three days before he left for training in Malta, in preparation for the Gallipoli campaign. Archibald survived both Gallipoli and France, although he suffered exposure and typhoid fever. He was eventually discharged in 1919, and was deemed eligible for a pension as a result of a </a:t>
            </a:r>
            <a:r>
              <a:rPr lang="fr-FR" baseline="0" dirty="0" smtClean="0"/>
              <a:t>’</a:t>
            </a:r>
            <a:r>
              <a:rPr lang="en-US" baseline="0" dirty="0" smtClean="0"/>
              <a:t>10 per cent disability’ sustained in the war. He experienced ‘recurrent attacks’ of symptoms associated with his typhoid fever.</a:t>
            </a:r>
            <a:endParaRPr lang="en-US" baseline="0" dirty="0" smtClean="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Football at Malta, 1915</a:t>
            </a:r>
          </a:p>
          <a:p>
            <a:r>
              <a:rPr lang="en-US" baseline="0" dirty="0" smtClean="0"/>
              <a:t>NAM. 1995-04-27-24</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Effort was made to keep the troops fit and disciplined. Team sports like football would have assisted with these aims, while also ensuring that men’s spirits were kept up. </a:t>
            </a:r>
          </a:p>
          <a:p>
            <a:endParaRPr lang="en-US" baseline="0" dirty="0" smtClean="0"/>
          </a:p>
          <a:p>
            <a:r>
              <a:rPr lang="en-US" b="1" baseline="0" dirty="0" smtClean="0"/>
              <a:t>Questions you might ask:</a:t>
            </a:r>
          </a:p>
          <a:p>
            <a:endParaRPr lang="en-US" baseline="0" dirty="0" smtClean="0"/>
          </a:p>
          <a:p>
            <a:r>
              <a:rPr lang="en-US" baseline="0" dirty="0" smtClean="0"/>
              <a:t>What are some of the soldiers playing?</a:t>
            </a:r>
          </a:p>
          <a:p>
            <a:r>
              <a:rPr lang="en-US" baseline="0" dirty="0" smtClean="0"/>
              <a:t>What are the rest of the soldiers doing?</a:t>
            </a:r>
          </a:p>
          <a:p>
            <a:r>
              <a:rPr lang="en-US" baseline="0" dirty="0" smtClean="0"/>
              <a:t>What is the point of playing football or other games when training for war?</a:t>
            </a: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Reading the latest war news, 1915</a:t>
            </a:r>
          </a:p>
          <a:p>
            <a:r>
              <a:rPr lang="en-US" baseline="0" dirty="0" smtClean="0"/>
              <a:t>NAM. 1995-04-27-33</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Archie writes in his diary about Lily sending him the papers from London. He relishes the time he has to read them, even though by the time he received the papers they are usually a couple of weeks late. However, this group shot shows the men reading a paper called ‘The Garrison Goat’. With headlines like ‘How to win the war’ and an instruction to ‘send a copy home’, it seems likely that this paper was produced by soldiers for soldiers (possibly outside of official channels), and could have contained humorous and spoof articles and advertisements, intended to boost troop morale. A more well-known publication of this type was the ‘Wipers Times’, which was produced for a short time in the Ypres Salient. </a:t>
            </a:r>
          </a:p>
          <a:p>
            <a:endParaRPr lang="en-US" baseline="0" dirty="0" smtClean="0"/>
          </a:p>
          <a:p>
            <a:r>
              <a:rPr lang="en-US" b="1" baseline="0" dirty="0" smtClean="0"/>
              <a:t>Questions you might ask:</a:t>
            </a:r>
          </a:p>
          <a:p>
            <a:endParaRPr lang="en-US" baseline="0" dirty="0" smtClean="0"/>
          </a:p>
          <a:p>
            <a:r>
              <a:rPr lang="en-US" baseline="0" dirty="0" smtClean="0"/>
              <a:t>Why were newspapers (even out-of-date ones) so valuable to soldiers like Archie?</a:t>
            </a:r>
          </a:p>
          <a:p>
            <a:r>
              <a:rPr lang="en-US" baseline="0" dirty="0" smtClean="0"/>
              <a:t>Why would soldiers have gone to the effort of producing their own newspapers?</a:t>
            </a:r>
          </a:p>
          <a:p>
            <a:r>
              <a:rPr lang="en-US" baseline="0" dirty="0" smtClean="0"/>
              <a:t>Can you think of publications today which </a:t>
            </a:r>
            <a:r>
              <a:rPr lang="en-US" baseline="0" dirty="0" err="1" smtClean="0"/>
              <a:t>satirise</a:t>
            </a:r>
            <a:r>
              <a:rPr lang="en-US" baseline="0" dirty="0" smtClean="0"/>
              <a:t> or mock current events? </a:t>
            </a:r>
          </a:p>
          <a:p>
            <a:r>
              <a:rPr lang="en-US" baseline="0" dirty="0" smtClean="0"/>
              <a:t>Do you think </a:t>
            </a:r>
            <a:r>
              <a:rPr lang="en-US" baseline="0" dirty="0" err="1" smtClean="0"/>
              <a:t>humour</a:t>
            </a:r>
            <a:r>
              <a:rPr lang="en-US" baseline="0" dirty="0" smtClean="0"/>
              <a:t> is an acceptable way to deal with difficult times or events? Why do you think soldiers might think it acceptable/necessary to laugh at their situation?</a:t>
            </a:r>
          </a:p>
        </p:txBody>
      </p:sp>
      <p:sp>
        <p:nvSpPr>
          <p:cNvPr id="4" name="Slide Number Placeholder 3"/>
          <p:cNvSpPr>
            <a:spLocks noGrp="1"/>
          </p:cNvSpPr>
          <p:nvPr>
            <p:ph type="sldNum" sz="quarter" idx="10"/>
          </p:nvPr>
        </p:nvSpPr>
        <p:spPr/>
        <p:txBody>
          <a:bodyPr/>
          <a:lstStyle/>
          <a:p>
            <a:fld id="{9F0F7986-80EB-0B4F-ABCA-B3D410CB5357}" type="slidenum">
              <a:rPr lang="en-US" smtClean="0"/>
              <a:t>11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Pages from Archibald </a:t>
            </a:r>
            <a:r>
              <a:rPr lang="en-US" baseline="0" dirty="0" err="1" smtClean="0"/>
              <a:t>Favell’s</a:t>
            </a:r>
            <a:r>
              <a:rPr lang="en-US" baseline="0" dirty="0" smtClean="0"/>
              <a:t> diary</a:t>
            </a:r>
          </a:p>
          <a:p>
            <a:r>
              <a:rPr lang="en-US" baseline="0" dirty="0" smtClean="0"/>
              <a:t>NAM. 1984-08-60-1</a:t>
            </a:r>
          </a:p>
          <a:p>
            <a:endParaRPr lang="en-US" baseline="0" dirty="0" smtClean="0"/>
          </a:p>
          <a:p>
            <a:r>
              <a:rPr lang="en-US" b="1" baseline="0" dirty="0" smtClean="0"/>
              <a:t>Transcript: </a:t>
            </a:r>
          </a:p>
          <a:p>
            <a:endParaRPr lang="en-US" baseline="0" dirty="0" smtClean="0"/>
          </a:p>
          <a:p>
            <a:pPr>
              <a:lnSpc>
                <a:spcPct val="110000"/>
              </a:lnSpc>
            </a:pPr>
            <a:r>
              <a:rPr lang="en-GB" sz="1200" b="1" dirty="0" smtClean="0">
                <a:latin typeface="Arial"/>
                <a:cs typeface="Arial"/>
              </a:rPr>
              <a:t>November </a:t>
            </a:r>
            <a:r>
              <a:rPr lang="en-GB" sz="1200" b="1" dirty="0" smtClean="0">
                <a:latin typeface="Arial"/>
                <a:cs typeface="Arial"/>
              </a:rPr>
              <a:t>1915</a:t>
            </a:r>
          </a:p>
          <a:p>
            <a:pPr>
              <a:lnSpc>
                <a:spcPct val="110000"/>
              </a:lnSpc>
            </a:pPr>
            <a:endParaRPr lang="en-GB" sz="1200" b="1" dirty="0" smtClean="0">
              <a:latin typeface="Arial"/>
              <a:cs typeface="Arial"/>
            </a:endParaRPr>
          </a:p>
          <a:p>
            <a:pPr>
              <a:lnSpc>
                <a:spcPct val="110000"/>
              </a:lnSpc>
            </a:pPr>
            <a:r>
              <a:rPr lang="en-GB" sz="1200" b="1" dirty="0" smtClean="0">
                <a:latin typeface="Arial"/>
                <a:cs typeface="Arial"/>
              </a:rPr>
              <a:t>22 Monday</a:t>
            </a:r>
          </a:p>
          <a:p>
            <a:pPr>
              <a:lnSpc>
                <a:spcPct val="110000"/>
              </a:lnSpc>
            </a:pPr>
            <a:r>
              <a:rPr lang="en-GB" sz="1200" dirty="0" smtClean="0">
                <a:latin typeface="Arial"/>
                <a:cs typeface="Arial"/>
              </a:rPr>
              <a:t>Finished letter which need not be censored significantly. Posted same. Sergeant Dainty went to hospital today with a bad rupture. I don’t think he’ll return. I am sorry he has gone for he was </a:t>
            </a:r>
            <a:r>
              <a:rPr lang="en-GB" sz="1200" strike="sngStrike" dirty="0" smtClean="0">
                <a:latin typeface="Arial"/>
                <a:cs typeface="Arial"/>
              </a:rPr>
              <a:t>perhaps</a:t>
            </a:r>
            <a:r>
              <a:rPr lang="en-GB" sz="1200" dirty="0" smtClean="0">
                <a:latin typeface="Arial"/>
                <a:cs typeface="Arial"/>
              </a:rPr>
              <a:t> my best friend here. Sergeant Hunt has gone too. We now have about 100 men in hospital. Steel has gone in.</a:t>
            </a:r>
          </a:p>
          <a:p>
            <a:pPr>
              <a:lnSpc>
                <a:spcPct val="110000"/>
              </a:lnSpc>
            </a:pPr>
            <a:r>
              <a:rPr lang="en-GB" sz="1200" b="1" dirty="0" smtClean="0">
                <a:latin typeface="Arial"/>
                <a:cs typeface="Arial"/>
              </a:rPr>
              <a:t>23 Tuesday</a:t>
            </a:r>
          </a:p>
          <a:p>
            <a:pPr>
              <a:lnSpc>
                <a:spcPct val="110000"/>
              </a:lnSpc>
            </a:pPr>
            <a:r>
              <a:rPr lang="en-GB" sz="1200" dirty="0" smtClean="0">
                <a:latin typeface="Arial"/>
                <a:cs typeface="Arial"/>
              </a:rPr>
              <a:t>Very quiet day today. I wrote letter to Dad in reply to his of Nov 12</a:t>
            </a:r>
            <a:r>
              <a:rPr lang="en-GB" sz="1200" baseline="30000" dirty="0" smtClean="0">
                <a:latin typeface="Arial"/>
                <a:cs typeface="Arial"/>
              </a:rPr>
              <a:t>th</a:t>
            </a:r>
            <a:r>
              <a:rPr lang="en-GB" sz="1200" dirty="0" smtClean="0">
                <a:latin typeface="Arial"/>
                <a:cs typeface="Arial"/>
              </a:rPr>
              <a:t>. I expect by now they all know where we are. Blue envelope used. Asked him to get Lily a few chocolates for Xmas. Hope letter gets there in time so that they may have even this small reminder that I remember it is Xmas time and that I have not forgotten. Would that it were the happy time anticipated. Went to YMCA [Young Men’s Christian Association].</a:t>
            </a:r>
          </a:p>
          <a:p>
            <a:pPr>
              <a:lnSpc>
                <a:spcPct val="110000"/>
              </a:lnSpc>
            </a:pPr>
            <a:r>
              <a:rPr lang="en-GB" sz="1200" b="1" dirty="0" smtClean="0">
                <a:latin typeface="Arial"/>
                <a:cs typeface="Arial"/>
              </a:rPr>
              <a:t>24 Wednesday</a:t>
            </a:r>
          </a:p>
          <a:p>
            <a:pPr>
              <a:lnSpc>
                <a:spcPct val="110000"/>
              </a:lnSpc>
            </a:pPr>
            <a:r>
              <a:rPr lang="en-GB" sz="1200" dirty="0" smtClean="0">
                <a:latin typeface="Arial"/>
                <a:cs typeface="Arial"/>
              </a:rPr>
              <a:t>A trifle warmer today. Moved up from bivouac to the firing line at 11.00. Are near Bombing Saps No 26 and 27 in Worcester Flat Sap. Of course it is a noisy place. This is where the Turks attacked last Sunday and were so easily repulsed. Only 3 men, Sergeant and myself went up. The means of getting there annoyed us again but we stuck it of course. I saw my first live Turk this afternoon as he tried to [illegible] his communication trench unseen.</a:t>
            </a:r>
          </a:p>
          <a:p>
            <a:pPr>
              <a:lnSpc>
                <a:spcPct val="110000"/>
              </a:lnSpc>
            </a:pPr>
            <a:r>
              <a:rPr lang="en-US" sz="1200" b="1" dirty="0" smtClean="0">
                <a:latin typeface="Arial"/>
                <a:cs typeface="Arial"/>
              </a:rPr>
              <a:t>25 Thursday</a:t>
            </a:r>
          </a:p>
          <a:p>
            <a:pPr>
              <a:lnSpc>
                <a:spcPct val="110000"/>
              </a:lnSpc>
            </a:pPr>
            <a:r>
              <a:rPr lang="en-US" sz="1200" dirty="0" smtClean="0">
                <a:latin typeface="Arial"/>
                <a:cs typeface="Arial"/>
              </a:rPr>
              <a:t>On night watch from 2 am to stand to arms. A dull day which may yet turn to rain. Dead Turk from last Sunday’s attack brought in to be buried. A fine looking chap – very tall. S Major got sick with rheumatism. Hughes takes his place. I act as Platoon Sergeant. </a:t>
            </a:r>
            <a:r>
              <a:rPr lang="en-US" sz="1200" dirty="0" err="1" smtClean="0">
                <a:latin typeface="Arial"/>
                <a:cs typeface="Arial"/>
              </a:rPr>
              <a:t>Mr</a:t>
            </a:r>
            <a:r>
              <a:rPr lang="en-US" sz="1200" dirty="0" smtClean="0">
                <a:latin typeface="Arial"/>
                <a:cs typeface="Arial"/>
              </a:rPr>
              <a:t> Wagner goes sick with rheumatism, returns to bivouac. Have no officer now for this visit to the firing line.</a:t>
            </a:r>
          </a:p>
          <a:p>
            <a:pPr>
              <a:lnSpc>
                <a:spcPct val="110000"/>
              </a:lnSpc>
            </a:pPr>
            <a:r>
              <a:rPr lang="en-US" sz="1200" b="1" dirty="0" smtClean="0">
                <a:latin typeface="Arial"/>
                <a:cs typeface="Arial"/>
              </a:rPr>
              <a:t>26 Friday</a:t>
            </a:r>
          </a:p>
          <a:p>
            <a:pPr>
              <a:lnSpc>
                <a:spcPct val="110000"/>
              </a:lnSpc>
            </a:pPr>
            <a:r>
              <a:rPr lang="en-US" sz="1200" dirty="0" smtClean="0">
                <a:latin typeface="Arial"/>
                <a:cs typeface="Arial"/>
              </a:rPr>
              <a:t>After a good night’s rest we moved from Worcester Flats to Munster Terrace in support. </a:t>
            </a:r>
            <a:r>
              <a:rPr lang="en-US" sz="1200" dirty="0" err="1" smtClean="0">
                <a:latin typeface="Arial"/>
                <a:cs typeface="Arial"/>
              </a:rPr>
              <a:t>Reg</a:t>
            </a:r>
            <a:r>
              <a:rPr lang="en-US" sz="1200" dirty="0" smtClean="0">
                <a:latin typeface="Arial"/>
                <a:cs typeface="Arial"/>
              </a:rPr>
              <a:t> takes our place with his Company. The day grows chill. Towards six o’clock heavy rain and thunder and lightning make us miserable. We are dry owing to our new macs but our feet are wet and we begin to feel miserable. Went to sleep just under my mac, sitting up.</a:t>
            </a:r>
          </a:p>
          <a:p>
            <a:pPr>
              <a:lnSpc>
                <a:spcPct val="110000"/>
              </a:lnSpc>
            </a:pPr>
            <a:r>
              <a:rPr lang="en-US" sz="1200" b="1" dirty="0" smtClean="0">
                <a:latin typeface="Arial"/>
                <a:cs typeface="Arial"/>
              </a:rPr>
              <a:t>27 Saturday</a:t>
            </a:r>
          </a:p>
          <a:p>
            <a:pPr>
              <a:lnSpc>
                <a:spcPct val="110000"/>
              </a:lnSpc>
            </a:pPr>
            <a:r>
              <a:rPr lang="en-US" sz="1200" dirty="0" smtClean="0">
                <a:latin typeface="Arial"/>
                <a:cs typeface="Arial"/>
              </a:rPr>
              <a:t>Woke up (as if I slept!!) to a wet muddy awful morning. Day only enlightened by a letter from </a:t>
            </a:r>
            <a:r>
              <a:rPr lang="en-US" sz="1200" dirty="0" err="1" smtClean="0">
                <a:latin typeface="Arial"/>
                <a:cs typeface="Arial"/>
              </a:rPr>
              <a:t>wifie</a:t>
            </a:r>
            <a:r>
              <a:rPr lang="en-US" sz="1200" dirty="0" smtClean="0">
                <a:latin typeface="Arial"/>
                <a:cs typeface="Arial"/>
              </a:rPr>
              <a:t> of 23 October 1915 and one from Lovell. Luckily we kept our wood dry so were able to get a fire and a cup of tea. Cold hands are not good for one when rations have to be divided up so minutely.</a:t>
            </a:r>
          </a:p>
          <a:p>
            <a:pPr>
              <a:lnSpc>
                <a:spcPct val="110000"/>
              </a:lnSpc>
            </a:pPr>
            <a:r>
              <a:rPr lang="en-US" sz="1200" b="1" dirty="0" smtClean="0">
                <a:latin typeface="Arial"/>
                <a:cs typeface="Arial"/>
              </a:rPr>
              <a:t>28 Sunday</a:t>
            </a:r>
          </a:p>
          <a:p>
            <a:pPr>
              <a:lnSpc>
                <a:spcPct val="110000"/>
              </a:lnSpc>
            </a:pPr>
            <a:r>
              <a:rPr lang="en-US" sz="1200" dirty="0" smtClean="0">
                <a:latin typeface="Arial"/>
                <a:cs typeface="Arial"/>
              </a:rPr>
              <a:t>Woke up frozen to find snow over the whole peninsula. What a sight. Can we endure such a [illegible]… </a:t>
            </a:r>
            <a:endParaRPr lang="en-GB" sz="1200" dirty="0" smtClean="0">
              <a:latin typeface="Arial"/>
              <a:cs typeface="Arial"/>
            </a:endParaRPr>
          </a:p>
          <a:p>
            <a:pPr>
              <a:lnSpc>
                <a:spcPct val="110000"/>
              </a:lnSpc>
            </a:pPr>
            <a:endParaRPr lang="en-GB" sz="1200" dirty="0" smtClean="0">
              <a:latin typeface="Arial"/>
              <a:cs typeface="Arial"/>
            </a:endParaRPr>
          </a:p>
          <a:p>
            <a:r>
              <a:rPr lang="en-US" b="1" baseline="0" dirty="0" smtClean="0"/>
              <a:t>Questions you might ask:</a:t>
            </a:r>
          </a:p>
          <a:p>
            <a:pPr>
              <a:lnSpc>
                <a:spcPct val="110000"/>
              </a:lnSpc>
            </a:pPr>
            <a:endParaRPr lang="en-GB" sz="1200" dirty="0" smtClean="0">
              <a:latin typeface="Arial"/>
              <a:cs typeface="Arial"/>
            </a:endParaRPr>
          </a:p>
          <a:p>
            <a:pPr>
              <a:lnSpc>
                <a:spcPct val="110000"/>
              </a:lnSpc>
            </a:pPr>
            <a:r>
              <a:rPr lang="en-GB" sz="1200" dirty="0" smtClean="0">
                <a:latin typeface="Arial"/>
                <a:cs typeface="Arial"/>
              </a:rPr>
              <a:t>Why is Archie upset</a:t>
            </a:r>
            <a:r>
              <a:rPr lang="en-GB" sz="1200" baseline="0" dirty="0" smtClean="0">
                <a:latin typeface="Arial"/>
                <a:cs typeface="Arial"/>
              </a:rPr>
              <a:t> by Sgt Dainty’s illness?</a:t>
            </a:r>
            <a:endParaRPr lang="en-GB" sz="1200" dirty="0" smtClean="0">
              <a:latin typeface="Arial"/>
              <a:cs typeface="Arial"/>
            </a:endParaRPr>
          </a:p>
          <a:p>
            <a:pPr>
              <a:lnSpc>
                <a:spcPct val="110000"/>
              </a:lnSpc>
            </a:pPr>
            <a:r>
              <a:rPr lang="en-GB" sz="1200" dirty="0" smtClean="0">
                <a:latin typeface="Arial"/>
                <a:cs typeface="Arial"/>
              </a:rPr>
              <a:t>Why were</a:t>
            </a:r>
            <a:r>
              <a:rPr lang="en-GB" sz="1200" baseline="0" dirty="0" smtClean="0">
                <a:latin typeface="Arial"/>
                <a:cs typeface="Arial"/>
              </a:rPr>
              <a:t> letters censored?</a:t>
            </a:r>
          </a:p>
          <a:p>
            <a:pPr>
              <a:lnSpc>
                <a:spcPct val="110000"/>
              </a:lnSpc>
            </a:pPr>
            <a:r>
              <a:rPr lang="en-GB" sz="1200" baseline="0" dirty="0" smtClean="0">
                <a:latin typeface="Arial"/>
                <a:cs typeface="Arial"/>
              </a:rPr>
              <a:t>Why do you think so many soldiers were in hospital?</a:t>
            </a:r>
          </a:p>
          <a:p>
            <a:pPr>
              <a:lnSpc>
                <a:spcPct val="110000"/>
              </a:lnSpc>
            </a:pPr>
            <a:r>
              <a:rPr lang="en-GB" sz="1200" baseline="0" dirty="0" smtClean="0">
                <a:latin typeface="Arial"/>
                <a:cs typeface="Arial"/>
              </a:rPr>
              <a:t>Why do you think Archie was not able to tell his family where he was going? (How would they find out instead?)</a:t>
            </a:r>
          </a:p>
          <a:p>
            <a:pPr>
              <a:lnSpc>
                <a:spcPct val="110000"/>
              </a:lnSpc>
            </a:pPr>
            <a:r>
              <a:rPr lang="en-GB" sz="1200" baseline="0" dirty="0" smtClean="0">
                <a:latin typeface="Arial"/>
                <a:cs typeface="Arial"/>
              </a:rPr>
              <a:t>What might Archie have expected this Christmas would be like when he first joined? (Look back at the recruitment poster, and the claim it made.)</a:t>
            </a:r>
          </a:p>
          <a:p>
            <a:pPr>
              <a:lnSpc>
                <a:spcPct val="110000"/>
              </a:lnSpc>
            </a:pPr>
            <a:r>
              <a:rPr lang="en-GB" sz="1200" baseline="0" dirty="0" smtClean="0">
                <a:latin typeface="Arial"/>
                <a:cs typeface="Arial"/>
              </a:rPr>
              <a:t>What does Archie mean by ‘noisy place’?</a:t>
            </a:r>
          </a:p>
          <a:p>
            <a:pPr>
              <a:lnSpc>
                <a:spcPct val="110000"/>
              </a:lnSpc>
            </a:pPr>
            <a:r>
              <a:rPr lang="en-GB" sz="1200" baseline="0" dirty="0" smtClean="0">
                <a:latin typeface="Arial"/>
                <a:cs typeface="Arial"/>
              </a:rPr>
              <a:t>Are you surprised by his reference to the enemy?</a:t>
            </a:r>
          </a:p>
          <a:p>
            <a:pPr>
              <a:lnSpc>
                <a:spcPct val="110000"/>
              </a:lnSpc>
            </a:pPr>
            <a:r>
              <a:rPr lang="en-GB" sz="1200" baseline="0" dirty="0" smtClean="0">
                <a:latin typeface="Arial"/>
                <a:cs typeface="Arial"/>
              </a:rPr>
              <a:t>Why do you think letters from home are so important to Archie?</a:t>
            </a:r>
          </a:p>
          <a:p>
            <a:pPr>
              <a:lnSpc>
                <a:spcPct val="110000"/>
              </a:lnSpc>
            </a:pPr>
            <a:endParaRPr lang="en-GB" sz="1200" baseline="0" dirty="0" smtClean="0">
              <a:latin typeface="Arial"/>
              <a:cs typeface="Arial"/>
            </a:endParaRPr>
          </a:p>
          <a:p>
            <a:pPr>
              <a:lnSpc>
                <a:spcPct val="110000"/>
              </a:lnSpc>
            </a:pPr>
            <a:endParaRPr lang="en-GB" sz="1200" baseline="0" dirty="0" smtClean="0">
              <a:latin typeface="Arial"/>
              <a:cs typeface="Arial"/>
            </a:endParaRPr>
          </a:p>
          <a:p>
            <a:pPr>
              <a:lnSpc>
                <a:spcPct val="110000"/>
              </a:lnSpc>
            </a:pPr>
            <a:endParaRPr lang="en-GB" sz="1200" dirty="0" smtClean="0">
              <a:latin typeface="Arial"/>
              <a:cs typeface="Arial"/>
            </a:endParaRP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Pages from Archibald </a:t>
            </a:r>
            <a:r>
              <a:rPr lang="en-US" baseline="0" dirty="0" err="1" smtClean="0"/>
              <a:t>Favell’s</a:t>
            </a:r>
            <a:r>
              <a:rPr lang="en-US" baseline="0" dirty="0" smtClean="0"/>
              <a:t> diary</a:t>
            </a:r>
          </a:p>
          <a:p>
            <a:r>
              <a:rPr lang="en-US" baseline="0" dirty="0" smtClean="0"/>
              <a:t>NAM. 1984-08-60-1</a:t>
            </a:r>
          </a:p>
          <a:p>
            <a:endParaRPr lang="en-US" baseline="0" dirty="0" smtClean="0"/>
          </a:p>
          <a:p>
            <a:pPr>
              <a:lnSpc>
                <a:spcPct val="110000"/>
              </a:lnSpc>
            </a:pPr>
            <a:r>
              <a:rPr lang="en-US" sz="1200" b="1" dirty="0" smtClean="0">
                <a:latin typeface="Arial"/>
                <a:cs typeface="Arial"/>
              </a:rPr>
              <a:t>Transcript: </a:t>
            </a:r>
          </a:p>
          <a:p>
            <a:pPr>
              <a:lnSpc>
                <a:spcPct val="110000"/>
              </a:lnSpc>
            </a:pPr>
            <a:endParaRPr lang="en-US" sz="1200" dirty="0" smtClean="0">
              <a:latin typeface="Arial"/>
              <a:cs typeface="Arial"/>
            </a:endParaRPr>
          </a:p>
          <a:p>
            <a:pPr>
              <a:lnSpc>
                <a:spcPct val="110000"/>
              </a:lnSpc>
            </a:pPr>
            <a:r>
              <a:rPr lang="en-US" sz="1200" dirty="0" smtClean="0">
                <a:latin typeface="Arial"/>
                <a:cs typeface="Arial"/>
              </a:rPr>
              <a:t>This is </a:t>
            </a:r>
            <a:r>
              <a:rPr lang="en-US" sz="1200" u="sng" dirty="0" smtClean="0">
                <a:latin typeface="Arial"/>
                <a:cs typeface="Arial"/>
              </a:rPr>
              <a:t>the</a:t>
            </a:r>
            <a:r>
              <a:rPr lang="en-US" sz="1200" dirty="0" smtClean="0">
                <a:latin typeface="Arial"/>
                <a:cs typeface="Arial"/>
              </a:rPr>
              <a:t> day. A year ago! These are sad days.</a:t>
            </a:r>
          </a:p>
          <a:p>
            <a:pPr>
              <a:lnSpc>
                <a:spcPct val="80000"/>
              </a:lnSpc>
            </a:pPr>
            <a:endParaRPr lang="en-US" sz="1200" dirty="0" smtClean="0">
              <a:latin typeface="Arial"/>
              <a:cs typeface="Arial"/>
            </a:endParaRPr>
          </a:p>
          <a:p>
            <a:pPr>
              <a:lnSpc>
                <a:spcPct val="110000"/>
              </a:lnSpc>
            </a:pPr>
            <a:r>
              <a:rPr lang="en-US" sz="1200" b="1" dirty="0" smtClean="0">
                <a:latin typeface="Arial"/>
                <a:cs typeface="Arial"/>
              </a:rPr>
              <a:t>December </a:t>
            </a:r>
            <a:r>
              <a:rPr lang="en-US" sz="1200" b="1" dirty="0" smtClean="0">
                <a:latin typeface="Arial"/>
                <a:cs typeface="Arial"/>
              </a:rPr>
              <a:t>1915</a:t>
            </a:r>
          </a:p>
          <a:p>
            <a:pPr>
              <a:lnSpc>
                <a:spcPct val="110000"/>
              </a:lnSpc>
            </a:pPr>
            <a:endParaRPr lang="en-US" sz="1200" b="1" dirty="0" smtClean="0">
              <a:latin typeface="Arial"/>
              <a:cs typeface="Arial"/>
            </a:endParaRPr>
          </a:p>
          <a:p>
            <a:pPr>
              <a:lnSpc>
                <a:spcPct val="110000"/>
              </a:lnSpc>
            </a:pPr>
            <a:r>
              <a:rPr lang="en-US" sz="1200" b="1" dirty="0" smtClean="0">
                <a:latin typeface="Arial"/>
                <a:cs typeface="Arial"/>
              </a:rPr>
              <a:t>20 Monday</a:t>
            </a:r>
          </a:p>
          <a:p>
            <a:pPr>
              <a:lnSpc>
                <a:spcPct val="110000"/>
              </a:lnSpc>
            </a:pPr>
            <a:r>
              <a:rPr lang="en-US" sz="1200" dirty="0" smtClean="0">
                <a:latin typeface="Arial"/>
                <a:cs typeface="Arial"/>
              </a:rPr>
              <a:t>After an anxious but quiet night (did extra watches) we woke to a lovely day. Moved at 2.30 to the hill and tunnel trench for a further spell in the fire trench. Haven’t had much sleep so am pretty tired. … and Oxo cubes issued now so we don’t do so badly. Awkward sector to watch. Stood to arms twice before midnight tonight. Counter attacks!! What a sight the artillery was.</a:t>
            </a:r>
          </a:p>
          <a:p>
            <a:pPr>
              <a:lnSpc>
                <a:spcPct val="110000"/>
              </a:lnSpc>
            </a:pPr>
            <a:r>
              <a:rPr lang="en-US" sz="1200" b="1" dirty="0" smtClean="0">
                <a:latin typeface="Arial"/>
                <a:cs typeface="Arial"/>
              </a:rPr>
              <a:t>21 Tuesday</a:t>
            </a:r>
          </a:p>
          <a:p>
            <a:pPr>
              <a:lnSpc>
                <a:spcPct val="110000"/>
              </a:lnSpc>
            </a:pPr>
            <a:r>
              <a:rPr lang="en-US" sz="1200" dirty="0" smtClean="0">
                <a:latin typeface="Arial"/>
                <a:cs typeface="Arial"/>
              </a:rPr>
              <a:t>After 3 hours sleep did my watch at 4am. Woke up the men at 5.00 and told them to get packed. Moved out after daylight to the old Lancaster lines. Horrible trench to what we have known. In support today which is a change after three anxious nights. Rained heavy all the afternoon. We are getting dirty, verminous and very tired after this longish spell. Still raining.</a:t>
            </a:r>
          </a:p>
          <a:p>
            <a:pPr>
              <a:lnSpc>
                <a:spcPct val="110000"/>
              </a:lnSpc>
            </a:pPr>
            <a:r>
              <a:rPr lang="en-US" sz="1200" b="1" dirty="0" smtClean="0">
                <a:latin typeface="Arial"/>
                <a:cs typeface="Arial"/>
              </a:rPr>
              <a:t>22 Wednesday</a:t>
            </a:r>
          </a:p>
          <a:p>
            <a:pPr>
              <a:lnSpc>
                <a:spcPct val="110000"/>
              </a:lnSpc>
            </a:pPr>
            <a:r>
              <a:rPr lang="en-US" sz="1200" dirty="0" smtClean="0">
                <a:latin typeface="Arial"/>
                <a:cs typeface="Arial"/>
              </a:rPr>
              <a:t>Rain shattered our sleep – trenches flooded and parapets falling, working at building them up. Letter from Lily of Nov 17</a:t>
            </a:r>
            <a:r>
              <a:rPr lang="en-US" sz="1200" baseline="30000" dirty="0" smtClean="0">
                <a:latin typeface="Arial"/>
                <a:cs typeface="Arial"/>
              </a:rPr>
              <a:t>th</a:t>
            </a:r>
            <a:r>
              <a:rPr lang="en-US" sz="1200" dirty="0" smtClean="0">
                <a:latin typeface="Arial"/>
                <a:cs typeface="Arial"/>
              </a:rPr>
              <a:t>. A wretched day broke with heaps of mud and plenty of work. Still we are all in good heart. We get our tea and dinner alright so all is well.</a:t>
            </a:r>
          </a:p>
          <a:p>
            <a:pPr>
              <a:lnSpc>
                <a:spcPct val="110000"/>
              </a:lnSpc>
            </a:pPr>
            <a:r>
              <a:rPr lang="en-US" sz="1200" b="1" dirty="0" smtClean="0">
                <a:latin typeface="Arial"/>
                <a:cs typeface="Arial"/>
              </a:rPr>
              <a:t>23 Thursday</a:t>
            </a:r>
          </a:p>
          <a:p>
            <a:pPr>
              <a:lnSpc>
                <a:spcPct val="110000"/>
              </a:lnSpc>
            </a:pPr>
            <a:r>
              <a:rPr lang="en-US" sz="1200" dirty="0" smtClean="0">
                <a:latin typeface="Arial"/>
                <a:cs typeface="Arial"/>
              </a:rPr>
              <a:t>No rain today. Letters from </a:t>
            </a:r>
            <a:r>
              <a:rPr lang="en-US" sz="1200" dirty="0" err="1" smtClean="0">
                <a:latin typeface="Arial"/>
                <a:cs typeface="Arial"/>
              </a:rPr>
              <a:t>wifie</a:t>
            </a:r>
            <a:r>
              <a:rPr lang="en-US" sz="1200" dirty="0" smtClean="0">
                <a:latin typeface="Arial"/>
                <a:cs typeface="Arial"/>
              </a:rPr>
              <a:t> of 10</a:t>
            </a:r>
            <a:r>
              <a:rPr lang="en-US" sz="1200" baseline="30000" dirty="0" smtClean="0">
                <a:latin typeface="Arial"/>
                <a:cs typeface="Arial"/>
              </a:rPr>
              <a:t>th</a:t>
            </a:r>
            <a:r>
              <a:rPr lang="en-US" sz="1200" dirty="0" smtClean="0">
                <a:latin typeface="Arial"/>
                <a:cs typeface="Arial"/>
              </a:rPr>
              <a:t> and 25</a:t>
            </a:r>
            <a:r>
              <a:rPr lang="en-US" sz="1200" baseline="30000" dirty="0" smtClean="0">
                <a:latin typeface="Arial"/>
                <a:cs typeface="Arial"/>
              </a:rPr>
              <a:t>th</a:t>
            </a:r>
            <a:r>
              <a:rPr lang="en-US" sz="1200" dirty="0" smtClean="0">
                <a:latin typeface="Arial"/>
                <a:cs typeface="Arial"/>
              </a:rPr>
              <a:t> Nov and some papers. Also letter from </a:t>
            </a:r>
            <a:r>
              <a:rPr lang="en-US" sz="1200" dirty="0" err="1" smtClean="0">
                <a:latin typeface="Arial"/>
                <a:cs typeface="Arial"/>
              </a:rPr>
              <a:t>Mrs</a:t>
            </a:r>
            <a:r>
              <a:rPr lang="en-US" sz="1200" dirty="0" smtClean="0">
                <a:latin typeface="Arial"/>
                <a:cs typeface="Arial"/>
              </a:rPr>
              <a:t> Missus </a:t>
            </a:r>
            <a:r>
              <a:rPr lang="en-US" sz="1200" i="1" dirty="0" smtClean="0">
                <a:latin typeface="Arial"/>
                <a:cs typeface="Arial"/>
              </a:rPr>
              <a:t>[his mother-in-law?]</a:t>
            </a:r>
            <a:r>
              <a:rPr lang="en-US" sz="1200" dirty="0" smtClean="0">
                <a:latin typeface="Arial"/>
                <a:cs typeface="Arial"/>
              </a:rPr>
              <a:t>– the letter arriving on the anniversary of our leaving them. Cleaned away the mud in the trenches and sandbagged a lot. A cold winter’s snap in the air. I am wearing trench boots so fear no ill.</a:t>
            </a:r>
          </a:p>
          <a:p>
            <a:pPr>
              <a:lnSpc>
                <a:spcPct val="110000"/>
              </a:lnSpc>
            </a:pPr>
            <a:r>
              <a:rPr lang="en-US" sz="1200" b="1" dirty="0" smtClean="0">
                <a:latin typeface="Arial"/>
                <a:cs typeface="Arial"/>
              </a:rPr>
              <a:t>24 Friday</a:t>
            </a:r>
          </a:p>
          <a:p>
            <a:pPr>
              <a:lnSpc>
                <a:spcPct val="110000"/>
              </a:lnSpc>
            </a:pPr>
            <a:r>
              <a:rPr lang="en-US" sz="1200" dirty="0" smtClean="0">
                <a:latin typeface="Arial"/>
                <a:cs typeface="Arial"/>
              </a:rPr>
              <a:t>A cold morning but the weather is fine. The trenches are drying so what does it matter. Moving into firing line today. But wait! Just as we are about to move we get a heavy Turkish bombardment. We had whizz-bangs all the morning and now its shells of all kinds. Quiet now at 3pm after an hour and a half!! Christmas eve!!</a:t>
            </a:r>
          </a:p>
          <a:p>
            <a:pPr>
              <a:lnSpc>
                <a:spcPct val="110000"/>
              </a:lnSpc>
            </a:pPr>
            <a:r>
              <a:rPr lang="en-US" sz="1200" b="1" dirty="0" smtClean="0">
                <a:latin typeface="Arial"/>
                <a:cs typeface="Arial"/>
              </a:rPr>
              <a:t>25 Saturday Christmas Day</a:t>
            </a:r>
          </a:p>
          <a:p>
            <a:pPr>
              <a:lnSpc>
                <a:spcPct val="110000"/>
              </a:lnSpc>
            </a:pPr>
            <a:r>
              <a:rPr lang="en-US" sz="1200" dirty="0" smtClean="0">
                <a:latin typeface="Arial"/>
                <a:cs typeface="Arial"/>
              </a:rPr>
              <a:t>A beautiful Xmas day – if it were in England how enjoyable it would be. Nothing extra here in the trenches but the day went “happily”. Diary and papers from Lily. I hope she </a:t>
            </a:r>
            <a:r>
              <a:rPr lang="en-US" sz="1200" dirty="0" err="1" smtClean="0">
                <a:latin typeface="Arial"/>
                <a:cs typeface="Arial"/>
              </a:rPr>
              <a:t>recd</a:t>
            </a:r>
            <a:r>
              <a:rPr lang="en-US" sz="1200" baseline="0" dirty="0" smtClean="0">
                <a:latin typeface="Arial"/>
                <a:cs typeface="Arial"/>
              </a:rPr>
              <a:t> [received?]</a:t>
            </a:r>
            <a:r>
              <a:rPr lang="en-US" sz="1200" dirty="0" smtClean="0">
                <a:latin typeface="Arial"/>
                <a:cs typeface="Arial"/>
              </a:rPr>
              <a:t> her chocolates. Stood to arms at 5.30 till 9.30 and never fired a shot. Then 15 </a:t>
            </a:r>
            <a:r>
              <a:rPr lang="en-US" sz="1200" dirty="0" err="1" smtClean="0">
                <a:latin typeface="Arial"/>
                <a:cs typeface="Arial"/>
              </a:rPr>
              <a:t>mins</a:t>
            </a:r>
            <a:r>
              <a:rPr lang="en-US" sz="1200" dirty="0" smtClean="0">
                <a:latin typeface="Arial"/>
                <a:cs typeface="Arial"/>
              </a:rPr>
              <a:t> of rapid, and plenty of lights. A tiring day after all.</a:t>
            </a:r>
          </a:p>
          <a:p>
            <a:pPr>
              <a:lnSpc>
                <a:spcPct val="110000"/>
              </a:lnSpc>
            </a:pPr>
            <a:r>
              <a:rPr lang="en-US" sz="1200" b="1" dirty="0" smtClean="0">
                <a:latin typeface="Arial"/>
                <a:cs typeface="Arial"/>
              </a:rPr>
              <a:t>26</a:t>
            </a:r>
            <a:r>
              <a:rPr lang="en-US" sz="1200" b="1" baseline="0" dirty="0" smtClean="0">
                <a:latin typeface="Arial"/>
                <a:cs typeface="Arial"/>
              </a:rPr>
              <a:t> Sunday – 1</a:t>
            </a:r>
            <a:r>
              <a:rPr lang="en-US" sz="1200" b="1" baseline="30000" dirty="0" smtClean="0">
                <a:latin typeface="Arial"/>
                <a:cs typeface="Arial"/>
              </a:rPr>
              <a:t>st</a:t>
            </a:r>
            <a:r>
              <a:rPr lang="en-US" sz="1200" b="1" baseline="0" dirty="0" smtClean="0">
                <a:latin typeface="Arial"/>
                <a:cs typeface="Arial"/>
              </a:rPr>
              <a:t> after Christmas</a:t>
            </a:r>
          </a:p>
          <a:p>
            <a:pPr>
              <a:lnSpc>
                <a:spcPct val="110000"/>
              </a:lnSpc>
            </a:pPr>
            <a:r>
              <a:rPr lang="en-US" sz="1200" b="0" baseline="0" dirty="0" smtClean="0">
                <a:latin typeface="Arial"/>
                <a:cs typeface="Arial"/>
              </a:rPr>
              <a:t>After a quiet day we are relieved by the [5 words illegible] and the [illegible] from 8 till 10.</a:t>
            </a:r>
            <a:endParaRPr lang="en-US" sz="1200" b="0" dirty="0" smtClean="0">
              <a:latin typeface="Arial"/>
              <a:cs typeface="Arial"/>
            </a:endParaRPr>
          </a:p>
          <a:p>
            <a:pPr>
              <a:lnSpc>
                <a:spcPct val="110000"/>
              </a:lnSpc>
            </a:pPr>
            <a:endParaRPr lang="en-US" sz="1200" dirty="0" smtClean="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pPr>
              <a:lnSpc>
                <a:spcPct val="110000"/>
              </a:lnSpc>
            </a:pPr>
            <a:r>
              <a:rPr lang="en-US" sz="1200" dirty="0" smtClean="0">
                <a:latin typeface="Arial"/>
                <a:cs typeface="Arial"/>
              </a:rPr>
              <a:t>‘</a:t>
            </a:r>
            <a:r>
              <a:rPr lang="en-US" sz="1200" u="sng" dirty="0" smtClean="0">
                <a:latin typeface="Arial"/>
                <a:cs typeface="Arial"/>
              </a:rPr>
              <a:t>The</a:t>
            </a:r>
            <a:r>
              <a:rPr lang="en-US" sz="1200" dirty="0" smtClean="0">
                <a:latin typeface="Arial"/>
                <a:cs typeface="Arial"/>
              </a:rPr>
              <a:t> day’ Archie is referring to is his wedding day, so he is celebrating his first wedding anniversary in the trenches. </a:t>
            </a:r>
          </a:p>
          <a:p>
            <a:pPr>
              <a:lnSpc>
                <a:spcPct val="110000"/>
              </a:lnSpc>
            </a:pPr>
            <a:r>
              <a:rPr lang="en-US" sz="1200" kern="1200" dirty="0" smtClean="0">
                <a:solidFill>
                  <a:schemeClr val="tx1"/>
                </a:solidFill>
                <a:latin typeface="Arial"/>
                <a:ea typeface="+mn-ea"/>
                <a:cs typeface="Arial"/>
              </a:rPr>
              <a:t>‘Stood</a:t>
            </a:r>
            <a:r>
              <a:rPr lang="en-US" sz="1200" kern="1200" baseline="0" dirty="0" smtClean="0">
                <a:solidFill>
                  <a:schemeClr val="tx1"/>
                </a:solidFill>
                <a:latin typeface="Arial"/>
                <a:ea typeface="+mn-ea"/>
                <a:cs typeface="Arial"/>
              </a:rPr>
              <a:t> to arms’, refers to the order to ‘Stand to arms’ or ‘stand to’ for short. </a:t>
            </a:r>
            <a:r>
              <a:rPr lang="en-US" sz="1200" kern="1200" dirty="0" smtClean="0">
                <a:solidFill>
                  <a:schemeClr val="tx1"/>
                </a:solidFill>
                <a:latin typeface="+mn-lt"/>
                <a:ea typeface="+mn-ea"/>
                <a:cs typeface="+mn-cs"/>
              </a:rPr>
              <a:t>Each man would be expected to stand on the trench fire step, rifle loaded, bayonet fixed.  The theory ran that most enemy attacks were mounted either before dawn or shortly after dusk under cover of darkness.  Consequently both sides took care to ensure adequate preparation at such times, manning the fire step an hour before dawn and dusk.</a:t>
            </a:r>
            <a:endParaRPr lang="en-US" sz="1200" dirty="0" smtClean="0">
              <a:latin typeface="Arial"/>
              <a:cs typeface="Arial"/>
            </a:endParaRPr>
          </a:p>
          <a:p>
            <a:pPr>
              <a:lnSpc>
                <a:spcPct val="110000"/>
              </a:lnSpc>
            </a:pPr>
            <a:endParaRPr lang="en-US" sz="1200" dirty="0" smtClean="0">
              <a:latin typeface="Arial"/>
              <a:cs typeface="Arial"/>
            </a:endParaRPr>
          </a:p>
          <a:p>
            <a:r>
              <a:rPr lang="en-US" b="1" baseline="0" dirty="0" smtClean="0"/>
              <a:t>Questions you might ask:</a:t>
            </a:r>
          </a:p>
          <a:p>
            <a:endParaRPr lang="en-US" b="1" baseline="0" dirty="0" smtClean="0"/>
          </a:p>
          <a:p>
            <a:pPr>
              <a:lnSpc>
                <a:spcPct val="110000"/>
              </a:lnSpc>
            </a:pPr>
            <a:r>
              <a:rPr lang="en-US" sz="1200" dirty="0" smtClean="0">
                <a:latin typeface="Arial"/>
                <a:cs typeface="Arial"/>
              </a:rPr>
              <a:t>What is ‘</a:t>
            </a:r>
            <a:r>
              <a:rPr lang="en-US" sz="1200" u="sng" dirty="0" smtClean="0">
                <a:latin typeface="Arial"/>
                <a:cs typeface="Arial"/>
              </a:rPr>
              <a:t>the</a:t>
            </a:r>
            <a:r>
              <a:rPr lang="en-US" sz="1200" u="none" dirty="0" smtClean="0">
                <a:latin typeface="Arial"/>
                <a:cs typeface="Arial"/>
              </a:rPr>
              <a:t> day’ a year ago that Archie refers</a:t>
            </a:r>
            <a:r>
              <a:rPr lang="en-US" sz="1200" u="none" baseline="0" dirty="0" smtClean="0">
                <a:latin typeface="Arial"/>
                <a:cs typeface="Arial"/>
              </a:rPr>
              <a:t> to?</a:t>
            </a:r>
          </a:p>
          <a:p>
            <a:pPr>
              <a:lnSpc>
                <a:spcPct val="110000"/>
              </a:lnSpc>
            </a:pPr>
            <a:r>
              <a:rPr lang="en-US" sz="1200" u="none" baseline="0" dirty="0" smtClean="0">
                <a:latin typeface="Arial"/>
                <a:cs typeface="Arial"/>
              </a:rPr>
              <a:t>What happens on Christmas Eve, and what is Archie’s reaction to it?</a:t>
            </a:r>
          </a:p>
          <a:p>
            <a:pPr>
              <a:lnSpc>
                <a:spcPct val="110000"/>
              </a:lnSpc>
            </a:pPr>
            <a:r>
              <a:rPr lang="en-US" sz="1200" u="none" baseline="0" dirty="0" smtClean="0">
                <a:latin typeface="Arial"/>
                <a:cs typeface="Arial"/>
              </a:rPr>
              <a:t>What makes the trenches here worse to those they have previously occupied? </a:t>
            </a:r>
          </a:p>
          <a:p>
            <a:pPr>
              <a:lnSpc>
                <a:spcPct val="110000"/>
              </a:lnSpc>
            </a:pPr>
            <a:r>
              <a:rPr lang="en-US" sz="1200" u="none" baseline="0" dirty="0" smtClean="0">
                <a:latin typeface="Arial"/>
                <a:cs typeface="Arial"/>
              </a:rPr>
              <a:t>Why might Archie be so interested in recording the weather?</a:t>
            </a:r>
          </a:p>
          <a:p>
            <a:pPr>
              <a:lnSpc>
                <a:spcPct val="110000"/>
              </a:lnSpc>
            </a:pPr>
            <a:r>
              <a:rPr lang="en-US" sz="1200" u="none" baseline="0" dirty="0" smtClean="0">
                <a:latin typeface="Arial"/>
                <a:cs typeface="Arial"/>
              </a:rPr>
              <a:t>What does it mean when Archie says they ‘stood to arms’? Why were they asked to do this first thing in the morning?</a:t>
            </a:r>
          </a:p>
          <a:p>
            <a:pPr>
              <a:lnSpc>
                <a:spcPct val="110000"/>
              </a:lnSpc>
            </a:pPr>
            <a:r>
              <a:rPr lang="en-US" sz="1200" u="none" baseline="0" dirty="0" smtClean="0">
                <a:latin typeface="Arial"/>
                <a:cs typeface="Arial"/>
              </a:rPr>
              <a:t>What would be your response if nothing actually happened? Since attacks actually were uncommon, why is the routine maintained? What is the alternative? </a:t>
            </a:r>
          </a:p>
          <a:p>
            <a:pPr>
              <a:lnSpc>
                <a:spcPct val="110000"/>
              </a:lnSpc>
            </a:pPr>
            <a:endParaRPr lang="en-US" sz="1200" dirty="0" smtClean="0">
              <a:latin typeface="Arial"/>
              <a:cs typeface="Arial"/>
            </a:endParaRP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Sedd</a:t>
            </a:r>
            <a:r>
              <a:rPr lang="en-US" baseline="0" dirty="0" smtClean="0"/>
              <a:t> el Bahr fortress, Gallipoli, 1915</a:t>
            </a:r>
          </a:p>
          <a:p>
            <a:r>
              <a:rPr lang="en-US" baseline="0" dirty="0" smtClean="0"/>
              <a:t>NAM. 1995-04-27-7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This photograph shows the damage caused by artillery in the Cape </a:t>
            </a:r>
            <a:r>
              <a:rPr lang="en-US" baseline="0" dirty="0" err="1" smtClean="0"/>
              <a:t>Helles</a:t>
            </a:r>
            <a:r>
              <a:rPr lang="en-US" baseline="0" dirty="0" smtClean="0"/>
              <a:t> area. </a:t>
            </a:r>
          </a:p>
          <a:p>
            <a:endParaRPr lang="en-US" baseline="0" dirty="0" smtClean="0"/>
          </a:p>
          <a:p>
            <a:r>
              <a:rPr lang="en-US" b="1" baseline="0" dirty="0" smtClean="0"/>
              <a:t>Questions you might ask:</a:t>
            </a:r>
          </a:p>
          <a:p>
            <a:endParaRPr lang="en-US" baseline="0" dirty="0" smtClean="0"/>
          </a:p>
          <a:p>
            <a:r>
              <a:rPr lang="en-US" baseline="0" dirty="0" smtClean="0"/>
              <a:t>What kind of weapons would cause this damage?</a:t>
            </a:r>
          </a:p>
          <a:p>
            <a:r>
              <a:rPr lang="en-US" baseline="0" dirty="0" smtClean="0"/>
              <a:t>What would it be like to be under this kind of fire?</a:t>
            </a:r>
          </a:p>
          <a:p>
            <a:r>
              <a:rPr lang="en-US" baseline="0" dirty="0" smtClean="0"/>
              <a:t>What could the soldiers do to protect themselves?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Fortifications built at Gallipoli, 1915</a:t>
            </a:r>
          </a:p>
          <a:p>
            <a:r>
              <a:rPr lang="en-US" baseline="0" dirty="0" smtClean="0"/>
              <a:t>NAM. 1995-04-27-27</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The Gallipoli peninsula (in modern-day Turkey) is an exposed area of land with little vegetation, and sandy soil. The Turkish troops who held the land had significantly higher ground than the Allies, so the invading troops built large </a:t>
            </a:r>
            <a:r>
              <a:rPr lang="en-US" baseline="0" dirty="0" err="1" smtClean="0"/>
              <a:t>defences</a:t>
            </a:r>
            <a:r>
              <a:rPr lang="en-US" baseline="0" dirty="0" smtClean="0"/>
              <a:t> from locally available materials – sand was plentiful. Because of the exposed nature of the terrain and the basic </a:t>
            </a:r>
            <a:r>
              <a:rPr lang="en-US" baseline="0" dirty="0" err="1" smtClean="0"/>
              <a:t>defences</a:t>
            </a:r>
            <a:r>
              <a:rPr lang="en-US" baseline="0" dirty="0" smtClean="0"/>
              <a:t> many men became very ill in the bitterly cold winter. Archie himself suffered from exposure, as revealed on his medical record after the war. </a:t>
            </a:r>
          </a:p>
          <a:p>
            <a:endParaRPr lang="en-US" baseline="0" dirty="0" smtClean="0"/>
          </a:p>
          <a:p>
            <a:r>
              <a:rPr lang="en-US" b="1" baseline="0" dirty="0" smtClean="0"/>
              <a:t>Questions you might ask:</a:t>
            </a:r>
          </a:p>
          <a:p>
            <a:endParaRPr lang="en-US" baseline="0" dirty="0" smtClean="0"/>
          </a:p>
          <a:p>
            <a:r>
              <a:rPr lang="en-US" baseline="0" dirty="0" smtClean="0"/>
              <a:t>What are the walls made of?</a:t>
            </a:r>
          </a:p>
          <a:p>
            <a:r>
              <a:rPr lang="en-US" baseline="0" dirty="0" smtClean="0"/>
              <a:t>What is the purpose of the sandbags?</a:t>
            </a:r>
          </a:p>
          <a:p>
            <a:r>
              <a:rPr lang="en-US" baseline="0" dirty="0" smtClean="0"/>
              <a:t>Why are so many sandbags required?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the trenches, 1915</a:t>
            </a:r>
          </a:p>
          <a:p>
            <a:r>
              <a:rPr lang="en-US" baseline="0" dirty="0" smtClean="0"/>
              <a:t>NAM. 1995-04-27-5</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Archie </a:t>
            </a:r>
            <a:r>
              <a:rPr lang="en-US" baseline="0" dirty="0" err="1" smtClean="0"/>
              <a:t>Favell</a:t>
            </a:r>
            <a:r>
              <a:rPr lang="en-US" baseline="0" dirty="0" smtClean="0"/>
              <a:t> (</a:t>
            </a:r>
            <a:r>
              <a:rPr lang="en-US" baseline="0" dirty="0" err="1" smtClean="0"/>
              <a:t>centre</a:t>
            </a:r>
            <a:r>
              <a:rPr lang="en-US" baseline="0" dirty="0" smtClean="0"/>
              <a:t> of picture) with some of his fellow soldiers. You can see part of the sandy terrain to the left of the picture, while two of the soldiers seem to be sitting on a fire step constructed from sandbags.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soldier uses a trench periscope, 1915</a:t>
            </a:r>
          </a:p>
          <a:p>
            <a:r>
              <a:rPr lang="en-US" baseline="0" dirty="0" smtClean="0"/>
              <a:t>NAM. 1995-04-27-2</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Archie </a:t>
            </a:r>
            <a:r>
              <a:rPr lang="en-US" baseline="0" dirty="0" err="1" smtClean="0"/>
              <a:t>Favell</a:t>
            </a:r>
            <a:r>
              <a:rPr lang="en-US" baseline="0" dirty="0" smtClean="0"/>
              <a:t> took this photo of a soldier using a trench periscope. This allowed soldiers to make observations of enemy troop movements without putting their heads above the parapet. Archie also wrote in his diary about using a periscopic rifle. This was a modified rifle which enabled the shooter to take aim and fire, again without putting their head above the parapet. It was not standard issue.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Pages from Archibald </a:t>
            </a:r>
            <a:r>
              <a:rPr lang="en-US" baseline="0" dirty="0" err="1" smtClean="0"/>
              <a:t>Favell’s</a:t>
            </a:r>
            <a:r>
              <a:rPr lang="en-US" baseline="0" dirty="0" smtClean="0"/>
              <a:t> diary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1984-08-60-1</a:t>
            </a:r>
          </a:p>
          <a:p>
            <a:endParaRPr lang="en-US" baseline="0" dirty="0" smtClean="0"/>
          </a:p>
          <a:p>
            <a:r>
              <a:rPr lang="en-US" b="1" baseline="0" dirty="0" smtClean="0"/>
              <a:t>Transcript</a:t>
            </a:r>
            <a:r>
              <a:rPr lang="en-US" b="1" baseline="0" dirty="0" smtClean="0"/>
              <a:t>:</a:t>
            </a:r>
          </a:p>
          <a:p>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Arial"/>
                <a:cs typeface="Arial"/>
              </a:rPr>
              <a:t>December 1915</a:t>
            </a:r>
            <a:endParaRPr lang="en-US" b="1" baseline="0" dirty="0" smtClean="0"/>
          </a:p>
          <a:p>
            <a:endParaRPr lang="en-US" baseline="0" dirty="0" smtClean="0"/>
          </a:p>
          <a:p>
            <a:pPr>
              <a:lnSpc>
                <a:spcPct val="110000"/>
              </a:lnSpc>
            </a:pPr>
            <a:r>
              <a:rPr lang="en-US" sz="1200" b="1" dirty="0" smtClean="0">
                <a:latin typeface="Arial"/>
                <a:cs typeface="Arial"/>
              </a:rPr>
              <a:t>27 Monday</a:t>
            </a:r>
          </a:p>
          <a:p>
            <a:pPr>
              <a:lnSpc>
                <a:spcPct val="110000"/>
              </a:lnSpc>
            </a:pPr>
            <a:r>
              <a:rPr lang="en-US" sz="1200" dirty="0" smtClean="0">
                <a:latin typeface="Arial"/>
                <a:cs typeface="Arial"/>
              </a:rPr>
              <a:t>It was one o’clock this am when we arrived in our new bivouac – more fatigued than ever before. Slept in long dugouts on the hill top by the side of the </a:t>
            </a:r>
            <a:r>
              <a:rPr lang="en-US" sz="1200" dirty="0" err="1" smtClean="0">
                <a:latin typeface="Arial"/>
                <a:cs typeface="Arial"/>
              </a:rPr>
              <a:t>Dards</a:t>
            </a:r>
            <a:r>
              <a:rPr lang="en-US" sz="1200" dirty="0" smtClean="0">
                <a:latin typeface="Arial"/>
                <a:cs typeface="Arial"/>
              </a:rPr>
              <a:t>. Got up somewhere about noon and drew rations. How weary we all are. After such a week in the firing line enduring two fierce bombardments and the rain bringing the parapets in we have had about enough of it</a:t>
            </a:r>
            <a:r>
              <a:rPr lang="en-US" sz="1200" dirty="0" smtClean="0">
                <a:latin typeface="Arial"/>
                <a:cs typeface="Arial"/>
              </a:rPr>
              <a:t>.</a:t>
            </a:r>
            <a:endParaRPr lang="en-US" sz="1200" dirty="0" smtClean="0">
              <a:latin typeface="Arial"/>
              <a:cs typeface="Arial"/>
            </a:endParaRPr>
          </a:p>
          <a:p>
            <a:pPr>
              <a:lnSpc>
                <a:spcPct val="110000"/>
              </a:lnSpc>
            </a:pPr>
            <a:r>
              <a:rPr lang="en-US" sz="1200" b="1" dirty="0" smtClean="0">
                <a:latin typeface="Arial"/>
                <a:cs typeface="Arial"/>
              </a:rPr>
              <a:t>28 Tuesday</a:t>
            </a:r>
          </a:p>
          <a:p>
            <a:pPr>
              <a:lnSpc>
                <a:spcPct val="110000"/>
              </a:lnSpc>
            </a:pPr>
            <a:r>
              <a:rPr lang="en-US" sz="1200" dirty="0" smtClean="0">
                <a:latin typeface="Arial"/>
                <a:cs typeface="Arial"/>
              </a:rPr>
              <a:t>A fine day. Up late again and did little all the morning. Still feel tired and fatigued. Men out digging all the afternoon. Wrote a letter to Lily and to Ted Dainty and Dad. Consumed a good portion of the parcel from No 8. Plenty of food about and we can change a tin of jam for a loaf of fresh bread. The Turks still shell us both from </a:t>
            </a:r>
            <a:r>
              <a:rPr lang="en-US" sz="1200" dirty="0" err="1" smtClean="0">
                <a:latin typeface="Arial"/>
                <a:cs typeface="Arial"/>
              </a:rPr>
              <a:t>Achi</a:t>
            </a:r>
            <a:r>
              <a:rPr lang="en-US" sz="1200" dirty="0" smtClean="0">
                <a:latin typeface="Arial"/>
                <a:cs typeface="Arial"/>
              </a:rPr>
              <a:t> </a:t>
            </a:r>
            <a:r>
              <a:rPr lang="en-US" sz="1200" dirty="0" err="1" smtClean="0">
                <a:latin typeface="Arial"/>
                <a:cs typeface="Arial"/>
              </a:rPr>
              <a:t>Bala</a:t>
            </a:r>
            <a:r>
              <a:rPr lang="en-US" sz="1200" dirty="0" smtClean="0">
                <a:latin typeface="Arial"/>
                <a:cs typeface="Arial"/>
              </a:rPr>
              <a:t> and with [4 words illegible</a:t>
            </a:r>
            <a:r>
              <a:rPr lang="en-US" sz="1200" dirty="0" smtClean="0">
                <a:latin typeface="Arial"/>
                <a:cs typeface="Arial"/>
              </a:rPr>
              <a:t>]</a:t>
            </a:r>
            <a:endParaRPr lang="en-US" sz="1200" dirty="0" smtClean="0">
              <a:latin typeface="Arial"/>
              <a:cs typeface="Arial"/>
            </a:endParaRPr>
          </a:p>
          <a:p>
            <a:pPr>
              <a:lnSpc>
                <a:spcPct val="110000"/>
              </a:lnSpc>
            </a:pPr>
            <a:r>
              <a:rPr lang="en-US" sz="1200" b="1" dirty="0" smtClean="0">
                <a:latin typeface="Arial"/>
                <a:cs typeface="Arial"/>
              </a:rPr>
              <a:t>29 Wednesday</a:t>
            </a:r>
          </a:p>
          <a:p>
            <a:pPr>
              <a:lnSpc>
                <a:spcPct val="110000"/>
              </a:lnSpc>
            </a:pPr>
            <a:r>
              <a:rPr lang="en-US" sz="1200" dirty="0" smtClean="0">
                <a:latin typeface="Arial"/>
                <a:cs typeface="Arial"/>
              </a:rPr>
              <a:t>Another long night. Men out digging at 5.30 tonight. Had some rhubarb and cream!! </a:t>
            </a:r>
            <a:r>
              <a:rPr lang="en-US" sz="1200" dirty="0" err="1" smtClean="0">
                <a:latin typeface="Arial"/>
                <a:cs typeface="Arial"/>
              </a:rPr>
              <a:t>Krithia</a:t>
            </a:r>
            <a:r>
              <a:rPr lang="en-US" sz="1200" dirty="0" smtClean="0">
                <a:latin typeface="Arial"/>
                <a:cs typeface="Arial"/>
              </a:rPr>
              <a:t> heavily bombarded tonight. It was a grand sight to see the shells bursting in the dark. News today that the 8</a:t>
            </a:r>
            <a:r>
              <a:rPr lang="en-US" sz="1200" baseline="30000" dirty="0" smtClean="0">
                <a:latin typeface="Arial"/>
                <a:cs typeface="Arial"/>
              </a:rPr>
              <a:t>th</a:t>
            </a:r>
            <a:r>
              <a:rPr lang="en-US" sz="1200" dirty="0" smtClean="0">
                <a:latin typeface="Arial"/>
                <a:cs typeface="Arial"/>
              </a:rPr>
              <a:t> Army Corps is being relieved. We are part of the 8</a:t>
            </a:r>
            <a:r>
              <a:rPr lang="en-US" sz="1200" baseline="30000" dirty="0" smtClean="0">
                <a:latin typeface="Arial"/>
                <a:cs typeface="Arial"/>
              </a:rPr>
              <a:t>th</a:t>
            </a:r>
            <a:r>
              <a:rPr lang="en-US" sz="1200" dirty="0" smtClean="0">
                <a:latin typeface="Arial"/>
                <a:cs typeface="Arial"/>
              </a:rPr>
              <a:t> Army Corps. Shall we go with them? Better not set our hearts on it – there is many a slip!</a:t>
            </a:r>
          </a:p>
          <a:p>
            <a:pPr>
              <a:lnSpc>
                <a:spcPct val="110000"/>
              </a:lnSpc>
            </a:pPr>
            <a:r>
              <a:rPr lang="en-US" sz="1200" b="1" dirty="0" smtClean="0">
                <a:latin typeface="Arial"/>
                <a:cs typeface="Arial"/>
              </a:rPr>
              <a:t>30 Thursday</a:t>
            </a:r>
          </a:p>
          <a:p>
            <a:pPr>
              <a:lnSpc>
                <a:spcPct val="110000"/>
              </a:lnSpc>
            </a:pPr>
            <a:r>
              <a:rPr lang="en-US" sz="1200" dirty="0" smtClean="0">
                <a:latin typeface="Arial"/>
                <a:cs typeface="Arial"/>
              </a:rPr>
              <a:t>Went sick this am and had a tooth out in the Dental Hospital on the hill. Glad it is got rid of. Very little to do save that we packed up ready for removal but we didn’t move today after all. But we are ready – quite ready. Had a salmon supper and felt happy to think we </a:t>
            </a:r>
            <a:r>
              <a:rPr lang="en-US" sz="1200" u="sng" dirty="0" smtClean="0">
                <a:latin typeface="Arial"/>
                <a:cs typeface="Arial"/>
              </a:rPr>
              <a:t>might</a:t>
            </a:r>
            <a:r>
              <a:rPr lang="en-US" sz="1200" dirty="0" smtClean="0">
                <a:latin typeface="Arial"/>
                <a:cs typeface="Arial"/>
              </a:rPr>
              <a:t> move</a:t>
            </a:r>
            <a:r>
              <a:rPr lang="en-US" sz="1200" dirty="0" smtClean="0">
                <a:latin typeface="Arial"/>
                <a:cs typeface="Arial"/>
              </a:rPr>
              <a:t>.</a:t>
            </a:r>
            <a:endParaRPr lang="en-US" sz="1200" dirty="0" smtClean="0">
              <a:latin typeface="Arial"/>
              <a:cs typeface="Arial"/>
            </a:endParaRPr>
          </a:p>
          <a:p>
            <a:pPr>
              <a:lnSpc>
                <a:spcPct val="110000"/>
              </a:lnSpc>
            </a:pPr>
            <a:r>
              <a:rPr lang="en-US" sz="1200" b="1" dirty="0" smtClean="0">
                <a:latin typeface="Arial"/>
                <a:cs typeface="Arial"/>
              </a:rPr>
              <a:t>31 Friday</a:t>
            </a:r>
          </a:p>
          <a:p>
            <a:pPr>
              <a:lnSpc>
                <a:spcPct val="110000"/>
              </a:lnSpc>
            </a:pPr>
            <a:r>
              <a:rPr lang="en-US" sz="1200" dirty="0" smtClean="0">
                <a:latin typeface="Arial"/>
                <a:cs typeface="Arial"/>
              </a:rPr>
              <a:t>Up fairly early – 7.15 am and still continued packing. A year ago today since we anchored on Grand </a:t>
            </a:r>
            <a:r>
              <a:rPr lang="en-US" sz="1200" dirty="0" err="1" smtClean="0">
                <a:latin typeface="Arial"/>
                <a:cs typeface="Arial"/>
              </a:rPr>
              <a:t>Harbour</a:t>
            </a:r>
            <a:r>
              <a:rPr lang="en-US" sz="1200" dirty="0" smtClean="0">
                <a:latin typeface="Arial"/>
                <a:cs typeface="Arial"/>
              </a:rPr>
              <a:t> Malta. Fatigue party were out from 4.30 till 1 am and saw the new year in while working on the beach. Stayed up for them to come in. Plenty of shelling during the evening</a:t>
            </a:r>
            <a:r>
              <a:rPr lang="en-US" sz="1200" dirty="0" smtClean="0">
                <a:latin typeface="Arial"/>
                <a:cs typeface="Arial"/>
              </a:rPr>
              <a:t>.</a:t>
            </a:r>
            <a:endParaRPr lang="en-US" sz="1200" dirty="0" smtClean="0">
              <a:latin typeface="Arial"/>
              <a:cs typeface="Arial"/>
            </a:endParaRPr>
          </a:p>
          <a:p>
            <a:pPr>
              <a:lnSpc>
                <a:spcPct val="110000"/>
              </a:lnSpc>
            </a:pPr>
            <a:r>
              <a:rPr lang="en-US" sz="1200" b="1" dirty="0" smtClean="0">
                <a:latin typeface="Arial"/>
                <a:cs typeface="Arial"/>
              </a:rPr>
              <a:t>1 January</a:t>
            </a:r>
          </a:p>
          <a:p>
            <a:pPr>
              <a:lnSpc>
                <a:spcPct val="110000"/>
              </a:lnSpc>
            </a:pPr>
            <a:r>
              <a:rPr lang="en-US" sz="1200" dirty="0" err="1" smtClean="0">
                <a:latin typeface="Arial"/>
                <a:cs typeface="Arial"/>
              </a:rPr>
              <a:t>Cont</a:t>
            </a:r>
            <a:r>
              <a:rPr lang="en-US" sz="1200" baseline="30000" dirty="0" err="1" smtClean="0">
                <a:latin typeface="Arial"/>
                <a:cs typeface="Arial"/>
              </a:rPr>
              <a:t>d</a:t>
            </a:r>
            <a:r>
              <a:rPr lang="en-US" sz="1200" dirty="0" smtClean="0">
                <a:latin typeface="Arial"/>
                <a:cs typeface="Arial"/>
              </a:rPr>
              <a:t> in new diary.</a:t>
            </a:r>
          </a:p>
          <a:p>
            <a:pPr>
              <a:lnSpc>
                <a:spcPct val="110000"/>
              </a:lnSpc>
            </a:pPr>
            <a:endParaRPr lang="en-US" sz="1200" dirty="0" smtClean="0">
              <a:latin typeface="Arial"/>
              <a:cs typeface="Arial"/>
            </a:endParaRPr>
          </a:p>
          <a:p>
            <a:pPr>
              <a:lnSpc>
                <a:spcPct val="110000"/>
              </a:lnSpc>
            </a:pPr>
            <a:r>
              <a:rPr lang="en-US" sz="1200" b="1" i="0" dirty="0" smtClean="0">
                <a:latin typeface="Arial"/>
                <a:cs typeface="Arial"/>
              </a:rPr>
              <a:t>General notes:</a:t>
            </a:r>
          </a:p>
          <a:p>
            <a:pPr>
              <a:lnSpc>
                <a:spcPct val="110000"/>
              </a:lnSpc>
            </a:pPr>
            <a:endParaRPr lang="en-US" sz="1200" i="0" dirty="0" smtClean="0">
              <a:latin typeface="Arial"/>
              <a:cs typeface="Arial"/>
            </a:endParaRPr>
          </a:p>
          <a:p>
            <a:pPr>
              <a:lnSpc>
                <a:spcPct val="110000"/>
              </a:lnSpc>
            </a:pPr>
            <a:r>
              <a:rPr lang="en-US" sz="1200" i="0" dirty="0" smtClean="0">
                <a:latin typeface="Arial"/>
                <a:cs typeface="Arial"/>
              </a:rPr>
              <a:t>Sadly </a:t>
            </a:r>
            <a:r>
              <a:rPr lang="en-US" sz="1200" i="0" dirty="0" smtClean="0">
                <a:latin typeface="Arial"/>
                <a:cs typeface="Arial"/>
              </a:rPr>
              <a:t>Archie’s next diaries are not in the NAM Collection.</a:t>
            </a:r>
            <a:r>
              <a:rPr lang="en-US" sz="1200" i="0" baseline="0" dirty="0" smtClean="0">
                <a:latin typeface="Arial"/>
                <a:cs typeface="Arial"/>
              </a:rPr>
              <a:t> </a:t>
            </a:r>
            <a:r>
              <a:rPr lang="en-US" sz="1200" i="0" dirty="0" smtClean="0">
                <a:latin typeface="Arial"/>
                <a:cs typeface="Arial"/>
              </a:rPr>
              <a:t>However, we know that Archie’s service continued after the evacuation from the Gallipoli peninsula. </a:t>
            </a:r>
            <a:endParaRPr lang="en-US" sz="1200" i="0" dirty="0" smtClean="0">
              <a:latin typeface="Arial"/>
              <a:cs typeface="Arial"/>
            </a:endParaRPr>
          </a:p>
          <a:p>
            <a:pPr>
              <a:lnSpc>
                <a:spcPct val="110000"/>
              </a:lnSpc>
            </a:pPr>
            <a:r>
              <a:rPr lang="en-US" sz="1200" i="0" dirty="0" smtClean="0">
                <a:latin typeface="Arial"/>
                <a:cs typeface="Arial"/>
              </a:rPr>
              <a:t>Eventually </a:t>
            </a:r>
            <a:r>
              <a:rPr lang="en-US" sz="1200" i="0" dirty="0" smtClean="0">
                <a:latin typeface="Arial"/>
                <a:cs typeface="Arial"/>
              </a:rPr>
              <a:t>he ended up serving in France in 1917. You can work out a little of what happened to him </a:t>
            </a:r>
            <a:r>
              <a:rPr lang="en-US" sz="1200" i="0" baseline="0" dirty="0" smtClean="0">
                <a:latin typeface="Arial"/>
                <a:cs typeface="Arial"/>
              </a:rPr>
              <a:t>there by reading the following slides.</a:t>
            </a:r>
            <a:endParaRPr lang="en-US" sz="1200" i="1" dirty="0" smtClean="0">
              <a:latin typeface="Arial"/>
              <a:cs typeface="Arial"/>
            </a:endParaRPr>
          </a:p>
          <a:p>
            <a:pPr>
              <a:lnSpc>
                <a:spcPct val="110000"/>
              </a:lnSpc>
            </a:pPr>
            <a:endParaRPr lang="en-US" sz="1200" dirty="0" smtClean="0">
              <a:latin typeface="Arial"/>
              <a:cs typeface="Arial"/>
            </a:endParaRPr>
          </a:p>
          <a:p>
            <a:pPr>
              <a:lnSpc>
                <a:spcPct val="110000"/>
              </a:lnSpc>
            </a:pPr>
            <a:endParaRPr lang="en-US" sz="1200" dirty="0" smtClean="0">
              <a:latin typeface="Arial"/>
              <a:cs typeface="Arial"/>
            </a:endParaRP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Sergeant Archie </a:t>
            </a:r>
            <a:r>
              <a:rPr lang="en-US" baseline="0" dirty="0" err="1" smtClean="0"/>
              <a:t>Favell</a:t>
            </a:r>
            <a:r>
              <a:rPr lang="en-US" baseline="0" dirty="0" smtClean="0"/>
              <a:t> stands outside a tent, which possibly contains some of the supplies for which he was now responsible</a:t>
            </a:r>
          </a:p>
          <a:p>
            <a:r>
              <a:rPr lang="en-US" baseline="0" dirty="0" smtClean="0"/>
              <a:t>NAM. 1995-04-27-64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err="1" smtClean="0"/>
              <a:t>Favell</a:t>
            </a:r>
            <a:r>
              <a:rPr lang="en-US" baseline="0" dirty="0" smtClean="0"/>
              <a:t> wears the three chevrons topped with a small crown on his sleeves which mark his rank. He was then serving as Company Quarter Master Sergeant. This was the military appointment responsible for keeping and distributing supplies to his company of men. </a:t>
            </a:r>
            <a:r>
              <a:rPr lang="en-US" baseline="0" dirty="0" err="1" smtClean="0"/>
              <a:t>Favell</a:t>
            </a:r>
            <a:r>
              <a:rPr lang="en-US" baseline="0" dirty="0" smtClean="0"/>
              <a:t> had to ensure everyone was adequately supplied with food, accommodation and other supplies. It was a position of great responsibility, and Archie’s background as an accountant may have contributed to his being promoted to the role.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Questions you might ask:</a:t>
            </a:r>
            <a:endParaRPr lang="en-US" baseline="0" dirty="0" smtClean="0"/>
          </a:p>
          <a:p>
            <a:endParaRPr lang="en-US" baseline="0" dirty="0" smtClean="0"/>
          </a:p>
          <a:p>
            <a:r>
              <a:rPr lang="en-US" baseline="0" dirty="0" smtClean="0"/>
              <a:t>What might some of the benefits of this role be?</a:t>
            </a:r>
          </a:p>
          <a:p>
            <a:r>
              <a:rPr lang="en-US" baseline="0" dirty="0" smtClean="0"/>
              <a:t>What might be some of the challenges in this role?</a:t>
            </a:r>
          </a:p>
          <a:p>
            <a:r>
              <a:rPr lang="en-US" baseline="0" dirty="0" smtClean="0"/>
              <a:t>Why would Archie’s background as an accountant have helped in this role?</a:t>
            </a:r>
          </a:p>
          <a:p>
            <a:r>
              <a:rPr lang="en-US" baseline="0" dirty="0" smtClean="0"/>
              <a:t>Why is Archie dressed in this way?</a:t>
            </a:r>
          </a:p>
          <a:p>
            <a:r>
              <a:rPr lang="en-US" baseline="0" dirty="0" smtClean="0"/>
              <a:t>What symbols on Archie’s uniform show that he is now more senior and responsible?</a:t>
            </a:r>
          </a:p>
          <a:p>
            <a:r>
              <a:rPr lang="en-US" baseline="0" dirty="0" smtClean="0"/>
              <a:t>Why would you expect a soldier to be promoted?</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19</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Statement as to disability, from Archie </a:t>
            </a:r>
            <a:r>
              <a:rPr lang="en-US" baseline="0" dirty="0" err="1" smtClean="0"/>
              <a:t>Favell’s</a:t>
            </a:r>
            <a:r>
              <a:rPr lang="en-US" baseline="0" dirty="0" smtClean="0"/>
              <a:t> personal records (</a:t>
            </a:r>
            <a:r>
              <a:rPr lang="en-US" baseline="0" dirty="0" err="1" smtClean="0"/>
              <a:t>Ancestry.co.uk</a:t>
            </a:r>
            <a:r>
              <a:rPr lang="en-US" baseline="0" dirty="0" smtClean="0"/>
              <a: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On the paper on the left, Archie is asked to describe ‘any disease, wound or injury, state what it is, the date upon which it started, and what in your opinion was the cause of it’. </a:t>
            </a:r>
          </a:p>
          <a:p>
            <a:r>
              <a:rPr lang="en-US" baseline="0" dirty="0" smtClean="0"/>
              <a:t>He writes: ‘Nasal catarrh – Dec 1915; Periodic attacks of debility – Dec 1917; Exposure on Gallipoli; Typhoid fever in France, Aug 1917’.</a:t>
            </a:r>
          </a:p>
          <a:p>
            <a:endParaRPr lang="en-US" baseline="0" dirty="0" smtClean="0"/>
          </a:p>
          <a:p>
            <a:r>
              <a:rPr lang="en-US" baseline="0" dirty="0" smtClean="0"/>
              <a:t>On the right, the examining medical officer reports his findings: ‘Typhoid fever in France August 1917. Has recurrent attacks of weakness which prevent him doing anything active. The attacks continue last one about 1 month ago. He then goes on to state that this disability is ‘Attributable to Service during present war’. He then says that the disability is a ‘final stationary condition’, and that Archie is accordingly disabled by 10 per cent of his normal function.</a:t>
            </a:r>
          </a:p>
          <a:p>
            <a:endParaRPr lang="en-US" baseline="0" dirty="0" smtClean="0"/>
          </a:p>
          <a:p>
            <a:r>
              <a:rPr lang="en-US" b="1" baseline="0" dirty="0" smtClean="0"/>
              <a:t>Questions you might ask:</a:t>
            </a:r>
          </a:p>
          <a:p>
            <a:endParaRPr lang="en-US" baseline="0" dirty="0" smtClean="0"/>
          </a:p>
          <a:p>
            <a:r>
              <a:rPr lang="en-US" baseline="0" dirty="0" smtClean="0"/>
              <a:t>How does typhoid fever affect the body?</a:t>
            </a:r>
          </a:p>
          <a:p>
            <a:r>
              <a:rPr lang="en-US" baseline="0" dirty="0" smtClean="0"/>
              <a:t>What is the medical condition ‘exposure’?</a:t>
            </a:r>
          </a:p>
          <a:p>
            <a:r>
              <a:rPr lang="en-US" baseline="0" dirty="0" smtClean="0"/>
              <a:t>How could these illnesses affect someone’s body long-term?</a:t>
            </a:r>
          </a:p>
          <a:p>
            <a:r>
              <a:rPr lang="en-US" baseline="0" dirty="0" smtClean="0"/>
              <a:t>What does ‘recurrent attacks’ mean?</a:t>
            </a:r>
          </a:p>
          <a:p>
            <a:r>
              <a:rPr lang="en-US" baseline="0" dirty="0" smtClean="0"/>
              <a:t>What do you think a 10 per cent disability means? How would it affect your life?</a:t>
            </a:r>
          </a:p>
          <a:p>
            <a:r>
              <a:rPr lang="en-US" baseline="0" dirty="0" smtClean="0"/>
              <a:t>If Archie continued to experience these attacks for his whole life, which prevent him doing anything active, how would that affect him? How would it affect his working life? How could it affect his personal life?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20</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Archie </a:t>
            </a:r>
            <a:r>
              <a:rPr lang="en-US" baseline="0" dirty="0" err="1" smtClean="0"/>
              <a:t>Favell’s</a:t>
            </a:r>
            <a:r>
              <a:rPr lang="en-US" baseline="0" dirty="0" smtClean="0"/>
              <a:t> personal papers, (</a:t>
            </a:r>
            <a:r>
              <a:rPr lang="en-US" baseline="0" dirty="0" err="1" smtClean="0"/>
              <a:t>Ancestry.co.uk</a:t>
            </a:r>
            <a:r>
              <a:rPr lang="en-US" baseline="0" dirty="0" smtClean="0"/>
              <a:t>).</a:t>
            </a:r>
          </a:p>
          <a:p>
            <a:endParaRPr lang="en-US" baseline="0" dirty="0" smtClean="0"/>
          </a:p>
          <a:p>
            <a:r>
              <a:rPr lang="en-US" b="1" baseline="0" dirty="0" smtClean="0"/>
              <a:t>Questions you might ask:</a:t>
            </a:r>
          </a:p>
          <a:p>
            <a:endParaRPr lang="en-US" baseline="0" dirty="0" smtClean="0"/>
          </a:p>
          <a:p>
            <a:r>
              <a:rPr lang="en-US" baseline="0" dirty="0" smtClean="0"/>
              <a:t>Why do you think ‘military character’ is included on this form? </a:t>
            </a:r>
          </a:p>
          <a:p>
            <a:r>
              <a:rPr lang="en-US" baseline="0" dirty="0" smtClean="0"/>
              <a:t>Why might having a description of Archie’s military character help the committee make a decision regarding a Disability Pension?</a:t>
            </a:r>
          </a:p>
          <a:p>
            <a:r>
              <a:rPr lang="en-US" baseline="0" dirty="0" smtClean="0"/>
              <a:t>Is that fair? Should everyone who has been injured in service be eligible for the same pension?</a:t>
            </a:r>
          </a:p>
          <a:p>
            <a:r>
              <a:rPr lang="en-US" baseline="0" dirty="0" smtClean="0"/>
              <a:t>How old is Archie when he is discharged? </a:t>
            </a:r>
          </a:p>
          <a:p>
            <a:r>
              <a:rPr lang="en-US" baseline="0" dirty="0" smtClean="0"/>
              <a:t>How might this disability affect his life?</a:t>
            </a:r>
          </a:p>
        </p:txBody>
      </p:sp>
      <p:sp>
        <p:nvSpPr>
          <p:cNvPr id="4" name="Slide Number Placeholder 3"/>
          <p:cNvSpPr>
            <a:spLocks noGrp="1"/>
          </p:cNvSpPr>
          <p:nvPr>
            <p:ph type="sldNum" sz="quarter" idx="10"/>
          </p:nvPr>
        </p:nvSpPr>
        <p:spPr/>
        <p:txBody>
          <a:bodyPr/>
          <a:lstStyle/>
          <a:p>
            <a:fld id="{9F0F7986-80EB-0B4F-ABCA-B3D410CB5357}" type="slidenum">
              <a:rPr lang="en-US" smtClean="0"/>
              <a:t>21</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Private Archibald </a:t>
            </a:r>
            <a:r>
              <a:rPr lang="en-US" baseline="0" dirty="0" err="1" smtClean="0"/>
              <a:t>Favell</a:t>
            </a:r>
            <a:r>
              <a:rPr lang="en-US" baseline="0" dirty="0" smtClean="0"/>
              <a:t>, November 2014</a:t>
            </a:r>
          </a:p>
          <a:p>
            <a:r>
              <a:rPr lang="en-US" baseline="0" dirty="0" smtClean="0"/>
              <a:t>NAM. 1984-08-59-1</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Archie joined the Army on 8 September 2014, as part of a draft for the 2nd Battalion of The Royal Fusiliers. This unit was a Regular Army formation and returned to England from India in December 1914. </a:t>
            </a:r>
          </a:p>
          <a:p>
            <a:r>
              <a:rPr lang="en-US" baseline="0" dirty="0" smtClean="0"/>
              <a:t>Archie was an accountant in the City – a profession which may have assisted his progress in the Army. He was around 25 when this picture was taken. He married his sweetheart Lily on 20 December 2014.</a:t>
            </a: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3</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Recruiting poster, 'Men of London! Remember! We Must Have More Men</a:t>
            </a:r>
            <a:r>
              <a:rPr lang="en-US" sz="1200" kern="1200" baseline="0" dirty="0" smtClean="0">
                <a:solidFill>
                  <a:schemeClr val="tx1"/>
                </a:solidFill>
                <a:latin typeface="+mn-lt"/>
                <a:ea typeface="+mn-ea"/>
                <a:cs typeface="+mn-cs"/>
              </a:rPr>
              <a:t> So</a:t>
            </a:r>
            <a:r>
              <a:rPr lang="en-US" sz="1200" kern="1200" dirty="0" smtClean="0">
                <a:solidFill>
                  <a:schemeClr val="tx1"/>
                </a:solidFill>
                <a:latin typeface="+mn-lt"/>
                <a:ea typeface="+mn-ea"/>
                <a:cs typeface="+mn-cs"/>
              </a:rPr>
              <a:t> Join Now’, 1914</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NAM. </a:t>
            </a:r>
            <a:r>
              <a:rPr lang="en-US" sz="1200" kern="1200" dirty="0" smtClean="0">
                <a:solidFill>
                  <a:schemeClr val="tx1"/>
                </a:solidFill>
                <a:latin typeface="+mn-lt"/>
                <a:ea typeface="+mn-ea"/>
                <a:cs typeface="+mn-cs"/>
              </a:rPr>
              <a:t>1977-06-81-2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Posters such as this example from </a:t>
            </a:r>
            <a:r>
              <a:rPr lang="en-US" sz="1200" kern="1200" dirty="0" smtClean="0">
                <a:solidFill>
                  <a:schemeClr val="tx1"/>
                </a:solidFill>
                <a:latin typeface="+mn-lt"/>
                <a:ea typeface="+mn-ea"/>
                <a:cs typeface="+mn-cs"/>
              </a:rPr>
              <a:t>the Publicity Department, Central Recruiting Depot,</a:t>
            </a:r>
            <a:r>
              <a:rPr lang="en-US" baseline="0" dirty="0" smtClean="0"/>
              <a:t> were produced in the latter part of 1914 and throughout 1915. </a:t>
            </a:r>
            <a:r>
              <a:rPr lang="en-US" sz="1200" kern="1200" baseline="0" dirty="0" smtClean="0">
                <a:solidFill>
                  <a:schemeClr val="tx1"/>
                </a:solidFill>
                <a:latin typeface="+mn-lt"/>
                <a:ea typeface="+mn-ea"/>
                <a:cs typeface="+mn-cs"/>
              </a:rPr>
              <a:t> It depicts t</a:t>
            </a:r>
            <a:r>
              <a:rPr lang="en-US" sz="1200" kern="1200" dirty="0" smtClean="0">
                <a:solidFill>
                  <a:schemeClr val="tx1"/>
                </a:solidFill>
                <a:latin typeface="+mn-lt"/>
                <a:ea typeface="+mn-ea"/>
                <a:cs typeface="+mn-cs"/>
              </a:rPr>
              <a:t>he dome of St Paul's Cathedral encircled with the flags of the Allied nations. </a:t>
            </a:r>
            <a:r>
              <a:rPr lang="en-US" baseline="0" dirty="0" smtClean="0"/>
              <a:t>The flags represent the Allied countries. Left side: United Kingdom, Belgium, Russia. Right side: France, Serbia, Japan.</a:t>
            </a:r>
          </a:p>
          <a:p>
            <a:endParaRPr lang="en-US" baseline="0" dirty="0" smtClean="0"/>
          </a:p>
          <a:p>
            <a:r>
              <a:rPr lang="en-US" b="1" baseline="0" dirty="0" smtClean="0"/>
              <a:t>Questions you might ask:</a:t>
            </a:r>
          </a:p>
          <a:p>
            <a:endParaRPr lang="en-US" baseline="0" dirty="0" smtClean="0"/>
          </a:p>
          <a:p>
            <a:r>
              <a:rPr lang="en-US" baseline="0" dirty="0" smtClean="0"/>
              <a:t>What nations are represented by the flags? Why are they featured? </a:t>
            </a:r>
          </a:p>
          <a:p>
            <a:r>
              <a:rPr lang="en-US" baseline="0" dirty="0" smtClean="0"/>
              <a:t>What is the main reason given for joining the Army? </a:t>
            </a:r>
          </a:p>
          <a:p>
            <a:r>
              <a:rPr lang="en-US" baseline="0" dirty="0" smtClean="0"/>
              <a:t>Why do you think it was initially thought important to recruit people from the same area/profession/community?</a:t>
            </a:r>
          </a:p>
          <a:p>
            <a:r>
              <a:rPr lang="en-US" baseline="0" dirty="0" smtClean="0"/>
              <a:t>Why might that strategy have been seen to have backfired?</a:t>
            </a:r>
          </a:p>
          <a:p>
            <a:r>
              <a:rPr lang="en-US" baseline="0" dirty="0" smtClean="0"/>
              <a:t>Compare the alliances in this war with those in the Second World War.</a:t>
            </a: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4</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Archibald </a:t>
            </a:r>
            <a:r>
              <a:rPr lang="en-US" baseline="0" dirty="0" err="1" smtClean="0"/>
              <a:t>Favell</a:t>
            </a:r>
            <a:r>
              <a:rPr lang="en-US" baseline="0" dirty="0" smtClean="0"/>
              <a:t> and colleagues next to a troop ship, 1915</a:t>
            </a:r>
          </a:p>
          <a:p>
            <a:r>
              <a:rPr lang="en-US" baseline="0" dirty="0" smtClean="0"/>
              <a:t>NAM. 1995-04-27-6</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Archie (right) is photographed with two of his friends. It was probably taken after their arrival in Malta. Archie was to spend seven months in Malta learning to become a soldier, and training specifically for the forthcoming Gallipoli campaign.</a:t>
            </a:r>
          </a:p>
          <a:p>
            <a:endParaRPr lang="en-US" baseline="0" dirty="0" smtClean="0"/>
          </a:p>
          <a:p>
            <a:r>
              <a:rPr lang="en-US" baseline="0" dirty="0" smtClean="0"/>
              <a:t>The photograph depicts the standard uniform for Regular soldiers. Particularly noticeable are the </a:t>
            </a:r>
            <a:r>
              <a:rPr lang="en-US" b="1" baseline="0" dirty="0" smtClean="0"/>
              <a:t>puttees</a:t>
            </a:r>
            <a:r>
              <a:rPr lang="en-US" baseline="0" dirty="0" smtClean="0"/>
              <a:t> which are wrapped around the lower half of the leg, to support the muscles and vascular system and cover the top of the boot to prevent mud and stones entering. The soldiers in front and standing at the back are also wearing a short-lived design of cap, which got the nickname the ‘</a:t>
            </a:r>
            <a:r>
              <a:rPr lang="en-US" b="1" baseline="0" dirty="0" err="1" smtClean="0"/>
              <a:t>Cor</a:t>
            </a:r>
            <a:r>
              <a:rPr lang="en-US" b="1" baseline="0" dirty="0" smtClean="0"/>
              <a:t> blimey</a:t>
            </a:r>
            <a:r>
              <a:rPr lang="en-US" baseline="0" dirty="0" smtClean="0"/>
              <a:t>’. The strap across the top could be extended and brought down under the chin, with the doubled layer of material from the sides and back of the cap brim folded down over the back of the neck and ears.</a:t>
            </a:r>
          </a:p>
          <a:p>
            <a:endParaRPr lang="en-US" baseline="0" dirty="0" smtClean="0"/>
          </a:p>
          <a:p>
            <a:r>
              <a:rPr lang="en-US" b="1" baseline="0" dirty="0" smtClean="0"/>
              <a:t>Questions you might ask:</a:t>
            </a:r>
          </a:p>
          <a:p>
            <a:endParaRPr lang="en-US" baseline="0" dirty="0" smtClean="0"/>
          </a:p>
          <a:p>
            <a:r>
              <a:rPr lang="en-US" baseline="0" dirty="0" smtClean="0"/>
              <a:t>Why would elements of uniform change during a conflict?</a:t>
            </a:r>
          </a:p>
          <a:p>
            <a:r>
              <a:rPr lang="en-US" baseline="0" dirty="0" smtClean="0"/>
              <a:t>What were hats replaced with (in the trenches) throughout the course of the war?</a:t>
            </a:r>
          </a:p>
          <a:p>
            <a:r>
              <a:rPr lang="en-US" baseline="0" dirty="0" smtClean="0"/>
              <a:t>What is the purpose of puttees?</a:t>
            </a:r>
          </a:p>
          <a:p>
            <a:r>
              <a:rPr lang="en-US" baseline="0" dirty="0" smtClean="0"/>
              <a:t>Read his diary entry for 19 March 1915. What is Archie’s complaint about his boots? </a:t>
            </a:r>
          </a:p>
        </p:txBody>
      </p:sp>
      <p:sp>
        <p:nvSpPr>
          <p:cNvPr id="4" name="Slide Number Placeholder 3"/>
          <p:cNvSpPr>
            <a:spLocks noGrp="1"/>
          </p:cNvSpPr>
          <p:nvPr>
            <p:ph type="sldNum" sz="quarter" idx="10"/>
          </p:nvPr>
        </p:nvSpPr>
        <p:spPr/>
        <p:txBody>
          <a:bodyPr/>
          <a:lstStyle/>
          <a:p>
            <a:fld id="{9F0F7986-80EB-0B4F-ABCA-B3D410CB5357}" type="slidenum">
              <a:rPr lang="en-US" smtClean="0"/>
              <a:t>5</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Archibald </a:t>
            </a:r>
            <a:r>
              <a:rPr lang="en-US" baseline="0" dirty="0" err="1" smtClean="0"/>
              <a:t>Favell</a:t>
            </a:r>
            <a:r>
              <a:rPr lang="en-US" baseline="0" dirty="0" smtClean="0"/>
              <a:t> poses with a cigarette outside a tent, in Malta, 1915</a:t>
            </a:r>
          </a:p>
          <a:p>
            <a:r>
              <a:rPr lang="en-US" baseline="0" dirty="0" smtClean="0"/>
              <a:t>NAM. 1995-04-27-26</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By this time, Archie has been promoted to sergeant, and has adopted a moustache. He has swapped his </a:t>
            </a:r>
            <a:r>
              <a:rPr lang="en-US" baseline="0" dirty="0" err="1" smtClean="0"/>
              <a:t>woollen</a:t>
            </a:r>
            <a:r>
              <a:rPr lang="en-US" baseline="0" dirty="0" smtClean="0"/>
              <a:t> serge uniform for a lighter cotton version, which would have been more suitable for the heat.</a:t>
            </a:r>
          </a:p>
          <a:p>
            <a:r>
              <a:rPr lang="en-US" baseline="0" dirty="0" smtClean="0"/>
              <a:t>After training on Malta, Archie’s unit landed at Gallipoli on 25 April 1915, although he did not arrive until several months later with a draft of reinforcements. The fusiliers spent nearly seven months there, before stopping again in Alexandria, Egypt, for over a month. Archie’s pose looks very relaxed – perhaps he is becoming more accustomed to the life there, and the military routine – his diary also records this increasing ‘easiness’ – but a constant refrain is how much he misses Lily.</a:t>
            </a:r>
          </a:p>
          <a:p>
            <a:endParaRPr lang="en-US" baseline="0" dirty="0" smtClean="0"/>
          </a:p>
          <a:p>
            <a:r>
              <a:rPr lang="en-US" b="1" baseline="0" dirty="0" smtClean="0"/>
              <a:t>Questions you might ask:</a:t>
            </a:r>
          </a:p>
          <a:p>
            <a:endParaRPr lang="en-US" baseline="0" dirty="0" smtClean="0"/>
          </a:p>
          <a:p>
            <a:r>
              <a:rPr lang="en-US" baseline="0" dirty="0" smtClean="0"/>
              <a:t>What is different about Archie’s uniform in this picture?</a:t>
            </a:r>
          </a:p>
          <a:p>
            <a:r>
              <a:rPr lang="en-US" baseline="0" dirty="0" smtClean="0"/>
              <a:t>Why do you think this change has been made?</a:t>
            </a:r>
          </a:p>
          <a:p>
            <a:r>
              <a:rPr lang="en-US" baseline="0" dirty="0" smtClean="0"/>
              <a:t>What else do you notice about Archie’s pose/body language/general state of dress?</a:t>
            </a:r>
          </a:p>
          <a:p>
            <a:r>
              <a:rPr lang="en-US" baseline="0" dirty="0" smtClean="0"/>
              <a:t>What is the purpose of training for soldiers? Why would the Army have chosen to run training in countries other than the UK?</a:t>
            </a:r>
          </a:p>
        </p:txBody>
      </p:sp>
      <p:sp>
        <p:nvSpPr>
          <p:cNvPr id="4" name="Slide Number Placeholder 3"/>
          <p:cNvSpPr>
            <a:spLocks noGrp="1"/>
          </p:cNvSpPr>
          <p:nvPr>
            <p:ph type="sldNum" sz="quarter" idx="10"/>
          </p:nvPr>
        </p:nvSpPr>
        <p:spPr/>
        <p:txBody>
          <a:bodyPr/>
          <a:lstStyle/>
          <a:p>
            <a:fld id="{9F0F7986-80EB-0B4F-ABCA-B3D410CB5357}" type="slidenum">
              <a:rPr lang="en-US" smtClean="0"/>
              <a:t>6</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Pages from Archibald </a:t>
            </a:r>
            <a:r>
              <a:rPr lang="en-US" baseline="0" dirty="0" err="1" smtClean="0"/>
              <a:t>Favell’s</a:t>
            </a:r>
            <a:r>
              <a:rPr lang="en-US" baseline="0" dirty="0" smtClean="0"/>
              <a:t> diary</a:t>
            </a:r>
          </a:p>
          <a:p>
            <a:r>
              <a:rPr lang="en-US" baseline="0" dirty="0" smtClean="0"/>
              <a:t>NAM. 1984-08-60-1</a:t>
            </a:r>
          </a:p>
          <a:p>
            <a:endParaRPr lang="en-US" baseline="0" dirty="0" smtClean="0"/>
          </a:p>
          <a:p>
            <a:r>
              <a:rPr lang="en-US" b="1" baseline="0" dirty="0" smtClean="0"/>
              <a:t>Transcript:</a:t>
            </a:r>
          </a:p>
          <a:p>
            <a:endParaRPr lang="en-US" b="1" baseline="0" dirty="0" smtClean="0"/>
          </a:p>
          <a:p>
            <a:r>
              <a:rPr lang="en-US" b="1" baseline="0" dirty="0" smtClean="0"/>
              <a:t>July </a:t>
            </a:r>
            <a:r>
              <a:rPr lang="en-US" b="1" baseline="0" dirty="0" smtClean="0"/>
              <a:t>1915</a:t>
            </a:r>
          </a:p>
          <a:p>
            <a:endParaRPr lang="en-US" b="1" baseline="0" dirty="0" smtClean="0"/>
          </a:p>
          <a:p>
            <a:r>
              <a:rPr lang="en-US" b="1" baseline="0" dirty="0" smtClean="0"/>
              <a:t>12 Monday</a:t>
            </a:r>
          </a:p>
          <a:p>
            <a:r>
              <a:rPr lang="en-US" baseline="0" dirty="0" smtClean="0"/>
              <a:t>Tying knots during morning from </a:t>
            </a:r>
            <a:r>
              <a:rPr lang="en-US" i="1" baseline="0" dirty="0" smtClean="0"/>
              <a:t>[illegible] </a:t>
            </a:r>
            <a:r>
              <a:rPr lang="en-US" i="0" baseline="0" dirty="0" smtClean="0"/>
              <a:t>t</a:t>
            </a:r>
            <a:r>
              <a:rPr lang="en-US" baseline="0" dirty="0" smtClean="0"/>
              <a:t>ill 8.15am &amp; </a:t>
            </a:r>
            <a:r>
              <a:rPr lang="en-US" i="1" baseline="0" dirty="0" smtClean="0"/>
              <a:t>[3 words illegible] </a:t>
            </a:r>
            <a:r>
              <a:rPr lang="en-US" i="0" baseline="0" dirty="0" smtClean="0"/>
              <a:t>parade from 8.15 till 9.00.</a:t>
            </a:r>
            <a:r>
              <a:rPr lang="en-US" baseline="0" dirty="0" smtClean="0"/>
              <a:t> An easy morning but very tiring. I feel terribly enervated by the heat but suppose I shall soon be </a:t>
            </a:r>
            <a:r>
              <a:rPr lang="en-US" baseline="0" dirty="0" err="1" smtClean="0"/>
              <a:t>acclimatised</a:t>
            </a:r>
            <a:r>
              <a:rPr lang="en-US" baseline="0" dirty="0" smtClean="0"/>
              <a:t> [sic] to it. NCOs parade.</a:t>
            </a:r>
          </a:p>
          <a:p>
            <a:r>
              <a:rPr lang="en-US" b="1" baseline="0" dirty="0" smtClean="0"/>
              <a:t>13 Tuesday</a:t>
            </a:r>
          </a:p>
          <a:p>
            <a:r>
              <a:rPr lang="en-US" baseline="0" dirty="0" smtClean="0"/>
              <a:t>Still tying knots – swimming and reading the hosts of newspapers. I appreciate the London news. Wrote letter to Lily. Still hot and is getting hotter and hotter. Parade for NCOs in the evening from 6 to 7.</a:t>
            </a:r>
          </a:p>
          <a:p>
            <a:r>
              <a:rPr lang="en-US" b="1" baseline="0" dirty="0" smtClean="0"/>
              <a:t>14 Wednesday</a:t>
            </a:r>
          </a:p>
          <a:p>
            <a:r>
              <a:rPr lang="en-US" baseline="0" dirty="0" smtClean="0"/>
              <a:t>Still having an easy time. Or rather a lazy time. NCOs parade in the evening but I didn’t go on at first as I had to clean up my equipment for main [illegible]. But I had to go eventually. I spent 3 hours in cleaning brass of equipment till it looked clean.</a:t>
            </a:r>
          </a:p>
          <a:p>
            <a:r>
              <a:rPr lang="en-US" b="1" baseline="0" dirty="0" smtClean="0"/>
              <a:t>15 Thursday</a:t>
            </a:r>
          </a:p>
          <a:p>
            <a:r>
              <a:rPr lang="en-US" baseline="0" dirty="0" smtClean="0"/>
              <a:t>[Three words illegible] </a:t>
            </a:r>
            <a:r>
              <a:rPr lang="en-US" baseline="0" dirty="0" err="1" smtClean="0"/>
              <a:t>Vallette</a:t>
            </a:r>
            <a:r>
              <a:rPr lang="en-US" baseline="0" dirty="0" smtClean="0"/>
              <a:t> from </a:t>
            </a:r>
            <a:r>
              <a:rPr lang="en-US" baseline="0" dirty="0" err="1" smtClean="0"/>
              <a:t>Sgt</a:t>
            </a:r>
            <a:r>
              <a:rPr lang="en-US" baseline="0" dirty="0" smtClean="0"/>
              <a:t> Whitfield at 9am. Changed guard </a:t>
            </a:r>
            <a:r>
              <a:rPr lang="en-US" baseline="0" dirty="0" err="1" smtClean="0"/>
              <a:t>allright</a:t>
            </a:r>
            <a:r>
              <a:rPr lang="en-US" baseline="0" dirty="0" smtClean="0"/>
              <a:t> but the Governor didn’t turn up till 11.15am. An easy comfortable day – reading most of the time the June no [number] of the “English Review”.</a:t>
            </a:r>
          </a:p>
          <a:p>
            <a:r>
              <a:rPr lang="en-US" b="1" baseline="0" dirty="0" smtClean="0"/>
              <a:t>16 Friday</a:t>
            </a:r>
          </a:p>
          <a:p>
            <a:r>
              <a:rPr lang="en-US" baseline="0" dirty="0" smtClean="0"/>
              <a:t>Up at Reveille to turn the guard out. Governor came by us at 9.45 and sent [name illegible] to tell us not to turn out again. Two prisoners put in the cells - one at 6.30 and the other at 1.30 the latter was very violent. Got to bed at 1.30 am. Letter of 4</a:t>
            </a:r>
            <a:r>
              <a:rPr lang="en-US" baseline="30000" dirty="0" smtClean="0"/>
              <a:t>th</a:t>
            </a:r>
            <a:r>
              <a:rPr lang="en-US" baseline="0" dirty="0" smtClean="0"/>
              <a:t> from Lily. Another parcel of letters from Lily.</a:t>
            </a:r>
          </a:p>
          <a:p>
            <a:r>
              <a:rPr lang="en-US" b="1" baseline="0" dirty="0" smtClean="0"/>
              <a:t>17 Saturday</a:t>
            </a:r>
          </a:p>
          <a:p>
            <a:r>
              <a:rPr lang="en-US" baseline="0" dirty="0" smtClean="0"/>
              <a:t>Up at Reveille and turned the guard out. Guard changed at 9.00. Rather tired but I enjoyed the change from the dust and heat of the camp. Wrote to Lily during the evening after a refreshing swim of ½ mile.</a:t>
            </a:r>
          </a:p>
          <a:p>
            <a:r>
              <a:rPr lang="en-US" b="1" baseline="0" dirty="0" smtClean="0"/>
              <a:t>18 Sunday</a:t>
            </a:r>
          </a:p>
          <a:p>
            <a:r>
              <a:rPr lang="en-US" baseline="0" dirty="0" smtClean="0"/>
              <a:t>Will and I go to church. Swam across the arch[?] [illegible] (800 yards) tonight. Had a chat and drink in Mess during evening[?].</a:t>
            </a:r>
          </a:p>
        </p:txBody>
      </p:sp>
      <p:sp>
        <p:nvSpPr>
          <p:cNvPr id="4" name="Slide Number Placeholder 3"/>
          <p:cNvSpPr>
            <a:spLocks noGrp="1"/>
          </p:cNvSpPr>
          <p:nvPr>
            <p:ph type="sldNum" sz="quarter" idx="10"/>
          </p:nvPr>
        </p:nvSpPr>
        <p:spPr/>
        <p:txBody>
          <a:bodyPr/>
          <a:lstStyle/>
          <a:p>
            <a:fld id="{9F0F7986-80EB-0B4F-ABCA-B3D410CB5357}" type="slidenum">
              <a:rPr lang="en-US" smtClean="0"/>
              <a:t>7</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Pages form Archibald </a:t>
            </a:r>
            <a:r>
              <a:rPr lang="en-US" baseline="0" dirty="0" err="1" smtClean="0"/>
              <a:t>Favell’s</a:t>
            </a:r>
            <a:r>
              <a:rPr lang="en-US" baseline="0" dirty="0" smtClean="0"/>
              <a:t> diary</a:t>
            </a:r>
          </a:p>
          <a:p>
            <a:r>
              <a:rPr lang="en-US" baseline="0" dirty="0" smtClean="0"/>
              <a:t>NAM. 1984-08-60-1</a:t>
            </a:r>
          </a:p>
          <a:p>
            <a:endParaRPr lang="en-US" baseline="0" dirty="0" smtClean="0"/>
          </a:p>
          <a:p>
            <a:r>
              <a:rPr lang="en-US" b="1" baseline="0" dirty="0" smtClean="0"/>
              <a:t>Transcript:</a:t>
            </a:r>
          </a:p>
          <a:p>
            <a:endParaRPr lang="en-US" b="1" baseline="0" dirty="0" smtClean="0"/>
          </a:p>
          <a:p>
            <a:r>
              <a:rPr lang="en-US" b="1" baseline="0" dirty="0" smtClean="0"/>
              <a:t>March </a:t>
            </a:r>
            <a:r>
              <a:rPr lang="en-US" b="1" baseline="0" dirty="0" smtClean="0"/>
              <a:t>1915</a:t>
            </a:r>
          </a:p>
          <a:p>
            <a:endParaRPr lang="en-US" b="1" baseline="0" dirty="0" smtClean="0"/>
          </a:p>
          <a:p>
            <a:r>
              <a:rPr lang="en-US" b="1" baseline="0" dirty="0" smtClean="0"/>
              <a:t>15 Monday</a:t>
            </a:r>
          </a:p>
          <a:p>
            <a:r>
              <a:rPr lang="en-US" baseline="0" dirty="0" smtClean="0"/>
              <a:t>We marched today to Artillery Ranges and had to skirmish back. Had a short lecture by </a:t>
            </a:r>
            <a:r>
              <a:rPr lang="en-US" baseline="0" dirty="0" err="1" smtClean="0"/>
              <a:t>Mr</a:t>
            </a:r>
            <a:r>
              <a:rPr lang="en-US" baseline="0" dirty="0" smtClean="0"/>
              <a:t> Bennett in afternoon. Attended map reading class tonight and wrote little letter to Lily. Got ready for the morning parade and had room tidied as Lord Methuen is inspecting Barracks tomorrow.</a:t>
            </a:r>
          </a:p>
          <a:p>
            <a:r>
              <a:rPr lang="en-US" b="1" baseline="0" dirty="0" smtClean="0"/>
              <a:t>16 Tuesday</a:t>
            </a:r>
          </a:p>
          <a:p>
            <a:r>
              <a:rPr lang="en-US" baseline="0" dirty="0" smtClean="0"/>
              <a:t>Paraded at 7.40. Marched to the [illegible] and back. Skirmished while there before Colonel Lucan and Major </a:t>
            </a:r>
            <a:r>
              <a:rPr lang="en-US" baseline="0" dirty="0" err="1" smtClean="0"/>
              <a:t>Legge</a:t>
            </a:r>
            <a:r>
              <a:rPr lang="en-US" baseline="0" dirty="0" smtClean="0"/>
              <a:t>. Arrived back at 2.00 and attended map reading class at 6.00. Wrote letter to Lily to be taken to England by Gribble of H. Coy who knows Frank Vickery. No newspapers have come this week yet for me.</a:t>
            </a:r>
          </a:p>
          <a:p>
            <a:r>
              <a:rPr lang="en-US" b="1" baseline="0" dirty="0" smtClean="0"/>
              <a:t>17 Wednesday</a:t>
            </a:r>
          </a:p>
          <a:p>
            <a:r>
              <a:rPr lang="en-US" baseline="0" dirty="0" smtClean="0"/>
              <a:t>Marched toward Fort </a:t>
            </a:r>
            <a:r>
              <a:rPr lang="en-US" baseline="0" dirty="0" err="1" smtClean="0"/>
              <a:t>Madalena</a:t>
            </a:r>
            <a:r>
              <a:rPr lang="en-US" baseline="0" dirty="0" smtClean="0"/>
              <a:t> and through Garrison back to St Andrews. Also had skirmishing. Wrote letter to Lily and sent little picture of girl in bed! Does my </a:t>
            </a:r>
            <a:r>
              <a:rPr lang="en-US" baseline="0" dirty="0" err="1" smtClean="0"/>
              <a:t>wifie</a:t>
            </a:r>
            <a:r>
              <a:rPr lang="en-US" baseline="0" dirty="0" smtClean="0"/>
              <a:t> miss me? If my missing her is a criterion then she must. Went into Valletta with Will and bought some 20 postcards. Wrote and posted short letter to Lily.</a:t>
            </a:r>
          </a:p>
          <a:p>
            <a:r>
              <a:rPr lang="en-US" b="1" baseline="0" dirty="0" smtClean="0"/>
              <a:t>18 Thursday</a:t>
            </a:r>
          </a:p>
          <a:p>
            <a:r>
              <a:rPr lang="en-US" baseline="0" dirty="0" smtClean="0"/>
              <a:t>Paraded at 7.15 and returned at 1.00. Marched to Artillery Ramps and skirmished back. We are all enjoying the marches and it feels like old times to be on the march again. Half holiday which I spent sleeping. Wrote letter to Lily and posted it. Also added a short love letter to the one which is being taken home for me. Going by [“illegible”] tomorrow. Told Lily the dates when I wrote her.</a:t>
            </a:r>
          </a:p>
          <a:p>
            <a:r>
              <a:rPr lang="en-US" b="1" baseline="0" dirty="0" smtClean="0"/>
              <a:t>19 Friday</a:t>
            </a:r>
          </a:p>
          <a:p>
            <a:r>
              <a:rPr lang="en-US" baseline="0" dirty="0" smtClean="0"/>
              <a:t>Got letter of 8 March and newspapers from Lily. She must have just missed the mail. Wrote letter to Lily in evening and posted Company photo by </a:t>
            </a:r>
            <a:r>
              <a:rPr lang="en-US" baseline="0" dirty="0" err="1" smtClean="0"/>
              <a:t>backpost</a:t>
            </a:r>
            <a:r>
              <a:rPr lang="en-US" baseline="0" dirty="0" smtClean="0"/>
              <a:t>[?]. Marched to </a:t>
            </a:r>
            <a:r>
              <a:rPr lang="en-US" baseline="0" dirty="0" err="1" smtClean="0"/>
              <a:t>Manoa</a:t>
            </a:r>
            <a:r>
              <a:rPr lang="en-US" baseline="0" dirty="0" smtClean="0"/>
              <a:t>[?] today and had a hard day of it. Blistered my heels by wearing thin boots. Wish I hadn’t went to Sergeants Dance in gym. Got home at 3am. Quite a glorious evening.</a:t>
            </a:r>
          </a:p>
          <a:p>
            <a:r>
              <a:rPr lang="en-US" b="1" baseline="0" dirty="0" smtClean="0"/>
              <a:t>20 Saturday</a:t>
            </a:r>
          </a:p>
          <a:p>
            <a:r>
              <a:rPr lang="en-US" baseline="0" dirty="0" smtClean="0"/>
              <a:t>Had a short march during morning and were paid and had kit inspection. Slept during afternoon and waited for letters in the evening. Had one from Ethel saying she had </a:t>
            </a:r>
            <a:r>
              <a:rPr lang="en-US" baseline="0" dirty="0" err="1" smtClean="0"/>
              <a:t>reced</a:t>
            </a:r>
            <a:r>
              <a:rPr lang="en-US" baseline="0" dirty="0" smtClean="0"/>
              <a:t> [received?] my lace[?] None from </a:t>
            </a:r>
            <a:r>
              <a:rPr lang="en-US" baseline="0" dirty="0" err="1" smtClean="0"/>
              <a:t>wifie</a:t>
            </a:r>
            <a:r>
              <a:rPr lang="en-US" baseline="0" dirty="0" smtClean="0"/>
              <a:t>.</a:t>
            </a:r>
          </a:p>
          <a:p>
            <a:r>
              <a:rPr lang="en-US" b="1" baseline="0" dirty="0" smtClean="0"/>
              <a:t>21 Sunday</a:t>
            </a:r>
          </a:p>
          <a:p>
            <a:r>
              <a:rPr lang="en-US" baseline="0" dirty="0" err="1" smtClean="0"/>
              <a:t>Miked</a:t>
            </a:r>
            <a:r>
              <a:rPr lang="en-US" baseline="0" dirty="0" smtClean="0"/>
              <a:t>[?] during morning and went in [illegible name] </a:t>
            </a:r>
            <a:r>
              <a:rPr lang="en-US" baseline="0" dirty="0" err="1" smtClean="0"/>
              <a:t>Harbour</a:t>
            </a:r>
            <a:r>
              <a:rPr lang="en-US" baseline="0" dirty="0" smtClean="0"/>
              <a:t> rowing in afternoon. Further mail in but no letters for me. Wrote to </a:t>
            </a:r>
            <a:r>
              <a:rPr lang="en-US" baseline="0" dirty="0" err="1" smtClean="0"/>
              <a:t>wifie</a:t>
            </a:r>
            <a:r>
              <a:rPr lang="en-US" baseline="0" dirty="0" smtClean="0"/>
              <a:t>.</a:t>
            </a:r>
          </a:p>
        </p:txBody>
      </p:sp>
      <p:sp>
        <p:nvSpPr>
          <p:cNvPr id="4" name="Slide Number Placeholder 3"/>
          <p:cNvSpPr>
            <a:spLocks noGrp="1"/>
          </p:cNvSpPr>
          <p:nvPr>
            <p:ph type="sldNum" sz="quarter" idx="10"/>
          </p:nvPr>
        </p:nvSpPr>
        <p:spPr/>
        <p:txBody>
          <a:bodyPr/>
          <a:lstStyle/>
          <a:p>
            <a:fld id="{9F0F7986-80EB-0B4F-ABCA-B3D410CB5357}" type="slidenum">
              <a:rPr lang="en-US" smtClean="0"/>
              <a:t>8</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Hospital ship in Malta, 1915</a:t>
            </a:r>
          </a:p>
          <a:p>
            <a:r>
              <a:rPr lang="en-US" baseline="0" dirty="0" smtClean="0"/>
              <a:t>NAM. 1995-04-27-23</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General notes:</a:t>
            </a:r>
          </a:p>
          <a:p>
            <a:endParaRPr lang="en-US" baseline="0" dirty="0" smtClean="0"/>
          </a:p>
          <a:p>
            <a:r>
              <a:rPr lang="en-US" baseline="0" dirty="0" smtClean="0"/>
              <a:t>The box in the foreground of the picture is actually a makeshift stretcher for offloading the injured at Malta. There may be a figure covered by a blanket in the stretcher. The large ship in the background is a hospital ship. These were often converted from smaller cruise ships. </a:t>
            </a:r>
          </a:p>
          <a:p>
            <a:endParaRPr lang="en-US" baseline="0" dirty="0" smtClean="0"/>
          </a:p>
          <a:p>
            <a:r>
              <a:rPr lang="en-US" b="1" baseline="0" dirty="0" smtClean="0"/>
              <a:t>Questions you might ask:</a:t>
            </a:r>
          </a:p>
          <a:p>
            <a:endParaRPr lang="en-US" baseline="0" dirty="0" smtClean="0"/>
          </a:p>
          <a:p>
            <a:r>
              <a:rPr lang="en-US" baseline="0" dirty="0" smtClean="0"/>
              <a:t>Why were hospital ships using Malta for offloading patients?</a:t>
            </a:r>
          </a:p>
          <a:p>
            <a:r>
              <a:rPr lang="en-US" baseline="0" dirty="0" smtClean="0"/>
              <a:t>What might have been the effect on the morale of the training soldiers to have patients offloaded nearby?</a:t>
            </a:r>
          </a:p>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9</a:t>
            </a:fld>
            <a:endParaRPr lang="en-US"/>
          </a:p>
        </p:txBody>
      </p:sp>
    </p:spTree>
    <p:extLst>
      <p:ext uri="{BB962C8B-B14F-4D97-AF65-F5344CB8AC3E}">
        <p14:creationId xmlns:p14="http://schemas.microsoft.com/office/powerpoint/2010/main" val="3470059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10/02/2015</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10/02/2015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490870"/>
            <a:ext cx="9143999" cy="923330"/>
          </a:xfrm>
          <a:prstGeom prst="rect">
            <a:avLst/>
          </a:prstGeom>
          <a:noFill/>
        </p:spPr>
        <p:txBody>
          <a:bodyPr wrap="square" rtlCol="0">
            <a:spAutoFit/>
          </a:bodyPr>
          <a:lstStyle/>
          <a:p>
            <a:pPr algn="ctr"/>
            <a:r>
              <a:rPr lang="en-US" sz="5400" b="1" dirty="0" smtClean="0">
                <a:latin typeface="Arial"/>
                <a:cs typeface="Arial"/>
              </a:rPr>
              <a:t>Archibald </a:t>
            </a:r>
            <a:r>
              <a:rPr lang="en-US" sz="5400" b="1" dirty="0" err="1" smtClean="0">
                <a:latin typeface="Arial"/>
                <a:cs typeface="Arial"/>
              </a:rPr>
              <a:t>Favell</a:t>
            </a:r>
            <a:endParaRPr lang="en-US" sz="5400" b="1" dirty="0">
              <a:latin typeface="Arial"/>
              <a:cs typeface="Arial"/>
            </a:endParaRPr>
          </a:p>
        </p:txBody>
      </p:sp>
      <p:pic>
        <p:nvPicPr>
          <p:cNvPr id="3" name="Picture 2" descr="NAM_Logo_Black&amp;R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442" y="5131428"/>
            <a:ext cx="1980960" cy="1505809"/>
          </a:xfrm>
          <a:prstGeom prst="rect">
            <a:avLst/>
          </a:prstGeom>
        </p:spPr>
      </p:pic>
      <p:pic>
        <p:nvPicPr>
          <p:cNvPr id="2" name="Picture 1" descr="HLFHI_BL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0785" y="4882158"/>
            <a:ext cx="3209358" cy="1975842"/>
          </a:xfrm>
          <a:prstGeom prst="rect">
            <a:avLst/>
          </a:prstGeom>
        </p:spPr>
      </p:pic>
      <p:pic>
        <p:nvPicPr>
          <p:cNvPr id="6" name="Picture 5" descr="FWW_Centenary__Led_By_IWM_Red-rgb-15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44900" y="5089093"/>
            <a:ext cx="1403511" cy="1522288"/>
          </a:xfrm>
          <a:prstGeom prst="rect">
            <a:avLst/>
          </a:prstGeom>
        </p:spPr>
      </p:pic>
    </p:spTree>
    <p:extLst>
      <p:ext uri="{BB962C8B-B14F-4D97-AF65-F5344CB8AC3E}">
        <p14:creationId xmlns:p14="http://schemas.microsoft.com/office/powerpoint/2010/main" val="660833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8416700" cy="5348111"/>
          </a:xfrm>
          <a:prstGeom prst="rect">
            <a:avLst/>
          </a:prstGeom>
        </p:spPr>
      </p:pic>
    </p:spTree>
    <p:extLst>
      <p:ext uri="{BB962C8B-B14F-4D97-AF65-F5344CB8AC3E}">
        <p14:creationId xmlns:p14="http://schemas.microsoft.com/office/powerpoint/2010/main" val="314034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543425" cy="6858000"/>
          </a:xfrm>
          <a:prstGeom prst="rect">
            <a:avLst/>
          </a:prstGeom>
        </p:spPr>
      </p:pic>
    </p:spTree>
    <p:extLst>
      <p:ext uri="{BB962C8B-B14F-4D97-AF65-F5344CB8AC3E}">
        <p14:creationId xmlns:p14="http://schemas.microsoft.com/office/powerpoint/2010/main" val="3378509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365999" cy="6076949"/>
          </a:xfrm>
          <a:prstGeom prst="rect">
            <a:avLst/>
          </a:prstGeom>
        </p:spPr>
      </p:pic>
    </p:spTree>
    <p:extLst>
      <p:ext uri="{BB962C8B-B14F-4D97-AF65-F5344CB8AC3E}">
        <p14:creationId xmlns:p14="http://schemas.microsoft.com/office/powerpoint/2010/main" val="1178951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43367" cy="6180667"/>
          </a:xfrm>
          <a:prstGeom prst="rect">
            <a:avLst/>
          </a:prstGeom>
        </p:spPr>
      </p:pic>
    </p:spTree>
    <p:extLst>
      <p:ext uri="{BB962C8B-B14F-4D97-AF65-F5344CB8AC3E}">
        <p14:creationId xmlns:p14="http://schemas.microsoft.com/office/powerpoint/2010/main" val="370073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7309555" cy="6106524"/>
          </a:xfrm>
          <a:prstGeom prst="rect">
            <a:avLst/>
          </a:prstGeom>
        </p:spPr>
      </p:pic>
    </p:spTree>
    <p:extLst>
      <p:ext uri="{BB962C8B-B14F-4D97-AF65-F5344CB8AC3E}">
        <p14:creationId xmlns:p14="http://schemas.microsoft.com/office/powerpoint/2010/main" val="72431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8918222" cy="5406672"/>
          </a:xfrm>
          <a:prstGeom prst="rect">
            <a:avLst/>
          </a:prstGeom>
        </p:spPr>
      </p:pic>
    </p:spTree>
    <p:extLst>
      <p:ext uri="{BB962C8B-B14F-4D97-AF65-F5344CB8AC3E}">
        <p14:creationId xmlns:p14="http://schemas.microsoft.com/office/powerpoint/2010/main" val="3453516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8890000" cy="5417344"/>
          </a:xfrm>
          <a:prstGeom prst="rect">
            <a:avLst/>
          </a:prstGeom>
        </p:spPr>
      </p:pic>
    </p:spTree>
    <p:extLst>
      <p:ext uri="{BB962C8B-B14F-4D97-AF65-F5344CB8AC3E}">
        <p14:creationId xmlns:p14="http://schemas.microsoft.com/office/powerpoint/2010/main" val="571914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8918222" cy="5434542"/>
          </a:xfrm>
          <a:prstGeom prst="rect">
            <a:avLst/>
          </a:prstGeom>
        </p:spPr>
      </p:pic>
    </p:spTree>
    <p:extLst>
      <p:ext uri="{BB962C8B-B14F-4D97-AF65-F5344CB8AC3E}">
        <p14:creationId xmlns:p14="http://schemas.microsoft.com/office/powerpoint/2010/main" val="3591819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23667" cy="6156457"/>
          </a:xfrm>
          <a:prstGeom prst="rect">
            <a:avLst/>
          </a:prstGeom>
        </p:spPr>
      </p:pic>
    </p:spTree>
    <p:extLst>
      <p:ext uri="{BB962C8B-B14F-4D97-AF65-F5344CB8AC3E}">
        <p14:creationId xmlns:p14="http://schemas.microsoft.com/office/powerpoint/2010/main" val="1484329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793706" cy="6858000"/>
          </a:xfrm>
          <a:prstGeom prst="rect">
            <a:avLst/>
          </a:prstGeom>
        </p:spPr>
      </p:pic>
    </p:spTree>
    <p:extLst>
      <p:ext uri="{BB962C8B-B14F-4D97-AF65-F5344CB8AC3E}">
        <p14:creationId xmlns:p14="http://schemas.microsoft.com/office/powerpoint/2010/main" val="2382478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4031873"/>
          </a:xfrm>
          <a:prstGeom prst="rect">
            <a:avLst/>
          </a:prstGeom>
          <a:noFill/>
        </p:spPr>
        <p:txBody>
          <a:bodyPr wrap="square" rtlCol="0">
            <a:spAutoFit/>
          </a:bodyPr>
          <a:lstStyle/>
          <a:p>
            <a:pPr>
              <a:defRPr/>
            </a:pPr>
            <a:r>
              <a:rPr lang="en-US" sz="1400" dirty="0"/>
              <a:t>This PowerPoint presentation contains a selection of images and archives which students can use to explore the story of one British soldier in the First World War. In the main, the materials come from the </a:t>
            </a:r>
            <a:r>
              <a:rPr lang="en-US" sz="1400" dirty="0" smtClean="0"/>
              <a:t>Collection </a:t>
            </a:r>
            <a:r>
              <a:rPr lang="en-US" sz="1400" dirty="0"/>
              <a:t>of the National Army </a:t>
            </a:r>
            <a:r>
              <a:rPr lang="en-US" sz="1400" dirty="0" smtClean="0"/>
              <a:t>Museum (NAM).  </a:t>
            </a:r>
            <a:r>
              <a:rPr lang="en-US" sz="1400" dirty="0"/>
              <a:t>Occasionally these are supplemented by materials from outside the NAM </a:t>
            </a:r>
            <a:r>
              <a:rPr lang="en-US" sz="1400" dirty="0" smtClean="0"/>
              <a:t>to </a:t>
            </a:r>
            <a:r>
              <a:rPr lang="en-US" sz="1400" dirty="0"/>
              <a:t>provide context.</a:t>
            </a:r>
          </a:p>
          <a:p>
            <a:pPr>
              <a:defRPr/>
            </a:pPr>
            <a:endParaRPr lang="en-US" sz="1400" dirty="0"/>
          </a:p>
          <a:p>
            <a:pPr>
              <a:defRPr/>
            </a:pPr>
            <a:r>
              <a:rPr lang="en-US" sz="1400" dirty="0"/>
              <a:t>These images can be used to build up a picture of an individual soldier’s experience of service in the First World War. These images can encourage literacy and visual literacy. Suggestions for questions you might discuss with your students are included in the notes</a:t>
            </a:r>
            <a:r>
              <a:rPr lang="en-US" sz="1400" dirty="0" smtClean="0"/>
              <a:t>.</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176682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itishArmyWWIServiceRecords1914-192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8791" y="0"/>
            <a:ext cx="3098800" cy="6879122"/>
          </a:xfrm>
          <a:prstGeom prst="rect">
            <a:avLst/>
          </a:prstGeom>
        </p:spPr>
      </p:pic>
      <p:pic>
        <p:nvPicPr>
          <p:cNvPr id="4" name="Picture 3" descr="BritishArmyWWIServiceRecords1914-1920.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3109449" cy="6879122"/>
          </a:xfrm>
          <a:prstGeom prst="rect">
            <a:avLst/>
          </a:prstGeom>
        </p:spPr>
      </p:pic>
      <p:sp>
        <p:nvSpPr>
          <p:cNvPr id="2" name="Rectangle 1"/>
          <p:cNvSpPr/>
          <p:nvPr/>
        </p:nvSpPr>
        <p:spPr>
          <a:xfrm>
            <a:off x="414869" y="4080933"/>
            <a:ext cx="2624666" cy="762000"/>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344334" y="2650065"/>
            <a:ext cx="2760133" cy="3369735"/>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923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itishArmyWWIServiceRecords1914-1920-6.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483726" cy="6858000"/>
          </a:xfrm>
          <a:prstGeom prst="rect">
            <a:avLst/>
          </a:prstGeom>
        </p:spPr>
      </p:pic>
    </p:spTree>
    <p:extLst>
      <p:ext uri="{BB962C8B-B14F-4D97-AF65-F5344CB8AC3E}">
        <p14:creationId xmlns:p14="http://schemas.microsoft.com/office/powerpoint/2010/main" val="1753118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76889" cy="6858000"/>
          </a:xfrm>
          <a:prstGeom prst="rect">
            <a:avLst/>
          </a:prstGeom>
          <a:noFill/>
          <a:ln>
            <a:noFill/>
          </a:ln>
        </p:spPr>
      </p:pic>
    </p:spTree>
    <p:extLst>
      <p:ext uri="{BB962C8B-B14F-4D97-AF65-F5344CB8AC3E}">
        <p14:creationId xmlns:p14="http://schemas.microsoft.com/office/powerpoint/2010/main" val="952771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119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598414" cy="6858000"/>
          </a:xfrm>
          <a:prstGeom prst="rect">
            <a:avLst/>
          </a:prstGeom>
        </p:spPr>
      </p:pic>
    </p:spTree>
    <p:extLst>
      <p:ext uri="{BB962C8B-B14F-4D97-AF65-F5344CB8AC3E}">
        <p14:creationId xmlns:p14="http://schemas.microsoft.com/office/powerpoint/2010/main" val="1008839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529138" cy="6858000"/>
          </a:xfrm>
          <a:prstGeom prst="rect">
            <a:avLst/>
          </a:prstGeom>
        </p:spPr>
      </p:pic>
    </p:spTree>
    <p:extLst>
      <p:ext uri="{BB962C8B-B14F-4D97-AF65-F5344CB8AC3E}">
        <p14:creationId xmlns:p14="http://schemas.microsoft.com/office/powerpoint/2010/main" val="707479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457700" cy="6858000"/>
          </a:xfrm>
          <a:prstGeom prst="rect">
            <a:avLst/>
          </a:prstGeom>
        </p:spPr>
      </p:pic>
    </p:spTree>
    <p:extLst>
      <p:ext uri="{BB962C8B-B14F-4D97-AF65-F5344CB8AC3E}">
        <p14:creationId xmlns:p14="http://schemas.microsoft.com/office/powerpoint/2010/main" val="2889556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51889" cy="6080625"/>
          </a:xfrm>
          <a:prstGeom prst="rect">
            <a:avLst/>
          </a:prstGeom>
        </p:spPr>
      </p:pic>
    </p:spTree>
    <p:extLst>
      <p:ext uri="{BB962C8B-B14F-4D97-AF65-F5344CB8AC3E}">
        <p14:creationId xmlns:p14="http://schemas.microsoft.com/office/powerpoint/2010/main" val="2137556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7342735" cy="6096000"/>
          </a:xfrm>
          <a:prstGeom prst="rect">
            <a:avLst/>
          </a:prstGeom>
        </p:spPr>
      </p:pic>
    </p:spTree>
    <p:extLst>
      <p:ext uri="{BB962C8B-B14F-4D97-AF65-F5344CB8AC3E}">
        <p14:creationId xmlns:p14="http://schemas.microsoft.com/office/powerpoint/2010/main" val="37098903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471988" cy="6858000"/>
          </a:xfrm>
          <a:prstGeom prst="rect">
            <a:avLst/>
          </a:prstGeom>
        </p:spPr>
      </p:pic>
    </p:spTree>
    <p:extLst>
      <p:ext uri="{BB962C8B-B14F-4D97-AF65-F5344CB8AC3E}">
        <p14:creationId xmlns:p14="http://schemas.microsoft.com/office/powerpoint/2010/main" val="1135328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4047</TotalTime>
  <Words>4990</Words>
  <Application>Microsoft Macintosh PowerPoint</Application>
  <PresentationFormat>On-screen Show (4:3)</PresentationFormat>
  <Paragraphs>334</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Kevin Blaney</cp:lastModifiedBy>
  <cp:revision>217</cp:revision>
  <dcterms:created xsi:type="dcterms:W3CDTF">2010-10-29T11:03:29Z</dcterms:created>
  <dcterms:modified xsi:type="dcterms:W3CDTF">2015-02-10T17:49:20Z</dcterms:modified>
</cp:coreProperties>
</file>