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84" r:id="rId2"/>
    <p:sldId id="385" r:id="rId3"/>
    <p:sldId id="434" r:id="rId4"/>
    <p:sldId id="427" r:id="rId5"/>
    <p:sldId id="438" r:id="rId6"/>
    <p:sldId id="424" r:id="rId7"/>
    <p:sldId id="439" r:id="rId8"/>
    <p:sldId id="440" r:id="rId9"/>
    <p:sldId id="436" r:id="rId10"/>
    <p:sldId id="447" r:id="rId11"/>
    <p:sldId id="433" r:id="rId12"/>
    <p:sldId id="448" r:id="rId13"/>
    <p:sldId id="444" r:id="rId14"/>
    <p:sldId id="432" r:id="rId15"/>
    <p:sldId id="443" r:id="rId16"/>
    <p:sldId id="441" r:id="rId17"/>
    <p:sldId id="450" r:id="rId18"/>
    <p:sldId id="451" r:id="rId19"/>
    <p:sldId id="445" r:id="rId20"/>
    <p:sldId id="452" r:id="rId21"/>
    <p:sldId id="426" r:id="rId22"/>
    <p:sldId id="437" r:id="rId23"/>
    <p:sldId id="428" r:id="rId24"/>
    <p:sldId id="430" r:id="rId25"/>
    <p:sldId id="45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6" autoAdjust="0"/>
    <p:restoredTop sz="60503" autoAdjust="0"/>
  </p:normalViewPr>
  <p:slideViewPr>
    <p:cSldViewPr snapToGrid="0" snapToObjects="1">
      <p:cViewPr>
        <p:scale>
          <a:sx n="80" d="100"/>
          <a:sy n="80" d="100"/>
        </p:scale>
        <p:origin x="-3360" y="-480"/>
      </p:cViewPr>
      <p:guideLst>
        <p:guide orient="horz" pos="2081"/>
        <p:guide pos="3617"/>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D1B24-DAEF-F547-81DE-5B8E61CFAC4D}" type="datetimeFigureOut">
              <a:rPr lang="en-US" smtClean="0"/>
              <a:pPr/>
              <a:t>16/05/16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D9756-9426-294F-9C7F-4F4D30C0D30F}" type="slidenum">
              <a:rPr lang="en-US" smtClean="0"/>
              <a:pPr/>
              <a:t>‹#›</a:t>
            </a:fld>
            <a:endParaRPr lang="en-US"/>
          </a:p>
        </p:txBody>
      </p:sp>
    </p:spTree>
    <p:extLst>
      <p:ext uri="{BB962C8B-B14F-4D97-AF65-F5344CB8AC3E}">
        <p14:creationId xmlns:p14="http://schemas.microsoft.com/office/powerpoint/2010/main" val="399493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30ADE-2E86-9043-94E6-7E3E41E5CFE6}" type="datetimeFigureOut">
              <a:rPr lang="en-US" smtClean="0"/>
              <a:t>16/05/16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3F7FA-B147-A748-A926-3EA8CB3EFDFD}" type="slidenum">
              <a:rPr lang="en-US" smtClean="0"/>
              <a:t>‹#›</a:t>
            </a:fld>
            <a:endParaRPr lang="en-US"/>
          </a:p>
        </p:txBody>
      </p:sp>
    </p:spTree>
    <p:extLst>
      <p:ext uri="{BB962C8B-B14F-4D97-AF65-F5344CB8AC3E}">
        <p14:creationId xmlns:p14="http://schemas.microsoft.com/office/powerpoint/2010/main" val="3452697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resource gives captioning information for the images used in the accompanying film.</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a:t>
            </a:fld>
            <a:endParaRPr lang="en-US"/>
          </a:p>
        </p:txBody>
      </p:sp>
    </p:spTree>
    <p:extLst>
      <p:ext uri="{BB962C8B-B14F-4D97-AF65-F5344CB8AC3E}">
        <p14:creationId xmlns:p14="http://schemas.microsoft.com/office/powerpoint/2010/main" val="11831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Volunteers outside a London recruiting office, August 1914.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many people were shocked and fearful, on the whole the outbreak of war with Germany was greeted with popular acclaim in Britain. The public rallied around what they perceived to be a just cause. Around 30,000 men were enlisting every day by the end of August. Neither the Second World War nor more recent conflicts have generated anything like this degree of enthusiasm.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1978-11-157-22-18</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10</a:t>
            </a:fld>
            <a:endParaRPr lang="en-US"/>
          </a:p>
        </p:txBody>
      </p:sp>
    </p:spTree>
    <p:extLst>
      <p:ext uri="{BB962C8B-B14F-4D97-AF65-F5344CB8AC3E}">
        <p14:creationId xmlns:p14="http://schemas.microsoft.com/office/powerpoint/2010/main" val="51548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Recruiting poster, 'Daddy, what did You do in the Great War?''.</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lithograph, after </a:t>
            </a:r>
            <a:r>
              <a:rPr lang="en-US" sz="1200" kern="1200" dirty="0" err="1" smtClean="0">
                <a:solidFill>
                  <a:schemeClr val="tx1"/>
                </a:solidFill>
                <a:latin typeface="+mn-lt"/>
                <a:ea typeface="+mn-ea"/>
                <a:cs typeface="+mn-cs"/>
              </a:rPr>
              <a:t>Savile</a:t>
            </a:r>
            <a:r>
              <a:rPr lang="en-US" sz="1200" kern="1200" dirty="0" smtClean="0">
                <a:solidFill>
                  <a:schemeClr val="tx1"/>
                </a:solidFill>
                <a:latin typeface="+mn-lt"/>
                <a:ea typeface="+mn-ea"/>
                <a:cs typeface="+mn-cs"/>
              </a:rPr>
              <a:t> Lumley, published by the Parliamentary Recruiting Committee March 1915, Poster No 79, designed and printed by Johnson, Riddle and Company Limited, 1915. One of a collection of 49 posters,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guilt-stricken father sits in an armchair with his daughter on his knee while his son plays with toy soldiers.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1977-06-81-16</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11</a:t>
            </a:fld>
            <a:endParaRPr lang="en-US"/>
          </a:p>
        </p:txBody>
      </p:sp>
    </p:spTree>
    <p:extLst>
      <p:ext uri="{BB962C8B-B14F-4D97-AF65-F5344CB8AC3E}">
        <p14:creationId xmlns:p14="http://schemas.microsoft.com/office/powerpoint/2010/main" val="190745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‘Women of Britain Say - Go’.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poster (No 75) was published by the Parliamentary Recruiting Committee, London, in March 1915. It was designed by Edgar James </a:t>
            </a:r>
            <a:r>
              <a:rPr lang="en-US" sz="1200" kern="1200" dirty="0" err="1" smtClean="0">
                <a:solidFill>
                  <a:schemeClr val="tx1"/>
                </a:solidFill>
                <a:latin typeface="+mn-lt"/>
                <a:ea typeface="+mn-ea"/>
                <a:cs typeface="+mn-cs"/>
              </a:rPr>
              <a:t>Kealey</a:t>
            </a:r>
            <a:r>
              <a:rPr lang="en-US" sz="1200" kern="1200" dirty="0" smtClean="0">
                <a:solidFill>
                  <a:schemeClr val="tx1"/>
                </a:solidFill>
                <a:latin typeface="+mn-lt"/>
                <a:ea typeface="+mn-ea"/>
                <a:cs typeface="+mn-cs"/>
              </a:rPr>
              <a:t> (1889-1977).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face value this poster suggests that it is the duty of British women to put aside selfish reasons and encourage their menfolk to enlist. The apparently well-off young woman watching local recruits marching away is accompanied by two refugees, a boy and a girl, thereby implying a dual act of patriotism in both supporting the recruitment drive and offering her home to those escaping persecution on the Continent. But there was more to the image than this. The inclusion of refugees also hints at the implications of a German victory, a prospect made all the more alarming by the credence given by many to government endorsed atrocity propaganda regarding the treatment of civilians in occupied Belgium. With this is mind, telling your husband/brother/lover to ‘Go’ was more that just a duty, it was a matter of self-preservation.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the eligible recruit targeted by this campaign the image of vulnerable women stoically seeing their loved ones off was also meant to elicit a sense of shame for not having joined up already. The message was reinforced by less subtle recruitment literature which openly questioned the motivation and manliness of those who chose to stay behind.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1977-06-81-30</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12</a:t>
            </a:fld>
            <a:endParaRPr lang="en-US"/>
          </a:p>
        </p:txBody>
      </p:sp>
    </p:spTree>
    <p:extLst>
      <p:ext uri="{BB962C8B-B14F-4D97-AF65-F5344CB8AC3E}">
        <p14:creationId xmlns:p14="http://schemas.microsoft.com/office/powerpoint/2010/main" val="248958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Military Service Act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Published by the Parliamentary Recruiting Committee, No 153.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Printed by Roberts and </a:t>
            </a:r>
            <a:r>
              <a:rPr lang="en-US" sz="1200" kern="1200" dirty="0" err="1" smtClean="0">
                <a:solidFill>
                  <a:schemeClr val="tx1"/>
                </a:solidFill>
                <a:latin typeface="+mn-lt"/>
                <a:ea typeface="+mn-ea"/>
                <a:cs typeface="+mn-cs"/>
              </a:rPr>
              <a:t>Leete</a:t>
            </a:r>
            <a:r>
              <a:rPr lang="en-US" sz="1200" kern="1200" dirty="0" smtClean="0">
                <a:solidFill>
                  <a:schemeClr val="tx1"/>
                </a:solidFill>
                <a:latin typeface="+mn-lt"/>
                <a:ea typeface="+mn-ea"/>
                <a:cs typeface="+mn-cs"/>
              </a:rPr>
              <a:t>, 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2014-07-32-1</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13</a:t>
            </a:fld>
            <a:endParaRPr lang="en-US"/>
          </a:p>
        </p:txBody>
      </p:sp>
    </p:spTree>
    <p:extLst>
      <p:ext uri="{BB962C8B-B14F-4D97-AF65-F5344CB8AC3E}">
        <p14:creationId xmlns:p14="http://schemas.microsoft.com/office/powerpoint/2010/main" val="40049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 did his duty. Will You do Yours?', 1914.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Chromolithograph recruiting poster, published by the Parliamentary Recruiting Committee as Poster No. 20, 1914.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Field Marshal Lord Roberts was probably Britain’s most famous soldier when the war broke out in 1914. He died of pneumonia at St Omer in France during a visit to Indian troops in November of that year. After lying in state in Westminster Hall, one of only two non-Royals to do so in the 20th century, the other being Winston Churchill, he was given a state funeral. Roberts had been a soldier for over 50 years and this poster appeals to recruits to follow his example of service and loyalty.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1977-06-81-11</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14</a:t>
            </a:fld>
            <a:endParaRPr lang="en-US"/>
          </a:p>
        </p:txBody>
      </p:sp>
    </p:spTree>
    <p:extLst>
      <p:ext uri="{BB962C8B-B14F-4D97-AF65-F5344CB8AC3E}">
        <p14:creationId xmlns:p14="http://schemas.microsoft.com/office/powerpoint/2010/main" val="390951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Military Service Act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Lithographic posted published by the Parliamentary Recruiting Committee.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Printed by David Allen and Sons, </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2014-07-31-1</a:t>
            </a:r>
          </a:p>
          <a:p>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15</a:t>
            </a:fld>
            <a:endParaRPr lang="en-US"/>
          </a:p>
        </p:txBody>
      </p:sp>
    </p:spTree>
    <p:extLst>
      <p:ext uri="{BB962C8B-B14F-4D97-AF65-F5344CB8AC3E}">
        <p14:creationId xmlns:p14="http://schemas.microsoft.com/office/powerpoint/2010/main" val="78889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Proclamation regarding Army Reserve (Military Service Act, 1916) Army Form D 471/1, dated 10.2.1916.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thirteen printed posters produced in Britain between August 1914 - March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1977-06-80-11</a:t>
            </a:r>
          </a:p>
          <a:p>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16</a:t>
            </a:fld>
            <a:endParaRPr lang="en-US"/>
          </a:p>
        </p:txBody>
      </p:sp>
    </p:spTree>
    <p:extLst>
      <p:ext uri="{BB962C8B-B14F-4D97-AF65-F5344CB8AC3E}">
        <p14:creationId xmlns:p14="http://schemas.microsoft.com/office/powerpoint/2010/main" val="89769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‘Irish Rebellion, May 1916. Talbot Street, Dublin, held against a rebel charge. Picture taken under fire.’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Commercial postcard by Eason and Sons for the Daily Sketch, no</a:t>
            </a:r>
            <a:r>
              <a:rPr lang="en-US" sz="1200" kern="1200" baseline="0" dirty="0" smtClean="0">
                <a:solidFill>
                  <a:schemeClr val="tx1"/>
                </a:solidFill>
                <a:latin typeface="+mn-lt"/>
                <a:ea typeface="+mn-ea"/>
                <a:cs typeface="+mn-cs"/>
              </a:rPr>
              <a:t> date.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Ireland, Easter Rebellion (1916-1922),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1961-12-594-15</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17</a:t>
            </a:fld>
            <a:endParaRPr lang="en-US"/>
          </a:p>
        </p:txBody>
      </p:sp>
    </p:spTree>
    <p:extLst>
      <p:ext uri="{BB962C8B-B14F-4D97-AF65-F5344CB8AC3E}">
        <p14:creationId xmlns:p14="http://schemas.microsoft.com/office/powerpoint/2010/main" val="877650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‘Sackville Street, Dublin, (Abbey Street Corner) after the bombardment.’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Commercial postcard by Eason and Sons for the Daily Sketch, no date.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with Ireland, Easter Rebellion (1916-1922),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1961-12-594-14</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18</a:t>
            </a:fld>
            <a:endParaRPr lang="en-US"/>
          </a:p>
        </p:txBody>
      </p:sp>
    </p:spTree>
    <p:extLst>
      <p:ext uri="{BB962C8B-B14F-4D97-AF65-F5344CB8AC3E}">
        <p14:creationId xmlns:p14="http://schemas.microsoft.com/office/powerpoint/2010/main" val="112712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Daily Sketch</a:t>
            </a:r>
            <a:r>
              <a:rPr lang="en-US" sz="1200" i="0" kern="1200" dirty="0" smtClean="0">
                <a:solidFill>
                  <a:schemeClr val="tx1"/>
                </a:solidFill>
                <a:latin typeface="+mn-lt"/>
                <a:ea typeface="+mn-ea"/>
                <a:cs typeface="+mn-cs"/>
              </a:rPr>
              <a:t> was a British national</a:t>
            </a:r>
            <a:r>
              <a:rPr lang="en-US" sz="1200" i="0" kern="1200" baseline="0" dirty="0" smtClean="0">
                <a:solidFill>
                  <a:schemeClr val="tx1"/>
                </a:solidFill>
                <a:latin typeface="+mn-lt"/>
                <a:ea typeface="+mn-ea"/>
                <a:cs typeface="+mn-cs"/>
              </a:rPr>
              <a:t> tabloid newspaper. This news-stand poster from 1916, designed to market the newspaper, carries the headline</a:t>
            </a:r>
            <a:r>
              <a:rPr lang="en-US" sz="1200" kern="1200" dirty="0" smtClean="0">
                <a:solidFill>
                  <a:schemeClr val="tx1"/>
                </a:solidFill>
                <a:latin typeface="+mn-lt"/>
                <a:ea typeface="+mn-ea"/>
                <a:cs typeface="+mn-cs"/>
              </a:rPr>
              <a:t> ‘The Slacker MUST Follow Him NOW’.</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2014</a:t>
            </a:r>
            <a:r>
              <a:rPr lang="en-US" sz="1200" kern="1200" dirty="0" smtClean="0">
                <a:solidFill>
                  <a:schemeClr val="tx1"/>
                </a:solidFill>
                <a:latin typeface="+mn-lt"/>
                <a:ea typeface="+mn-ea"/>
                <a:cs typeface="+mn-cs"/>
              </a:rPr>
              <a:t>-07-37-1</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19</a:t>
            </a:fld>
            <a:endParaRPr lang="en-US"/>
          </a:p>
        </p:txBody>
      </p:sp>
    </p:spTree>
    <p:extLst>
      <p:ext uri="{BB962C8B-B14F-4D97-AF65-F5344CB8AC3E}">
        <p14:creationId xmlns:p14="http://schemas.microsoft.com/office/powerpoint/2010/main" val="88245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Lantern slide from a box of 73 lantern slides, one of two boxes associated with World War One, Western Front, 1914-1916</a:t>
            </a:r>
            <a:r>
              <a:rPr lang="en-US" sz="1200" kern="1200" dirty="0" smtClean="0">
                <a:solidFill>
                  <a:schemeClr val="tx1"/>
                </a:solidFill>
                <a:latin typeface="+mn-lt"/>
                <a:ea typeface="+mn-ea"/>
                <a:cs typeface="+mn-cs"/>
              </a:rPr>
              <a:t>. Judging</a:t>
            </a:r>
            <a:r>
              <a:rPr lang="en-US" sz="1200" kern="1200" baseline="0" dirty="0" smtClean="0">
                <a:solidFill>
                  <a:schemeClr val="tx1"/>
                </a:solidFill>
                <a:latin typeface="+mn-lt"/>
                <a:ea typeface="+mn-ea"/>
                <a:cs typeface="+mn-cs"/>
              </a:rPr>
              <a:t> by the equipment and uniform, the photograph appears to have been taken in the latter half of 1916: if so, volunteers and conscripts may well be serving side by side, but they are indistinguishable.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1978-11-157-24-43</a:t>
            </a:r>
          </a:p>
        </p:txBody>
      </p:sp>
      <p:sp>
        <p:nvSpPr>
          <p:cNvPr id="4" name="Slide Number Placeholder 3"/>
          <p:cNvSpPr>
            <a:spLocks noGrp="1"/>
          </p:cNvSpPr>
          <p:nvPr>
            <p:ph type="sldNum" sz="quarter" idx="10"/>
          </p:nvPr>
        </p:nvSpPr>
        <p:spPr/>
        <p:txBody>
          <a:bodyPr/>
          <a:lstStyle/>
          <a:p>
            <a:fld id="{8563F7FA-B147-A748-A926-3EA8CB3EFDFD}" type="slidenum">
              <a:rPr lang="en-US" smtClean="0"/>
              <a:t>20</a:t>
            </a:fld>
            <a:endParaRPr lang="en-US"/>
          </a:p>
        </p:txBody>
      </p:sp>
    </p:spTree>
    <p:extLst>
      <p:ext uri="{BB962C8B-B14F-4D97-AF65-F5344CB8AC3E}">
        <p14:creationId xmlns:p14="http://schemas.microsoft.com/office/powerpoint/2010/main" val="372094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training in Britain, including the reception of recruits, medical examination, issue of kit, interior of barracks and physical training, weapons training, cooks and relaxing in the canteen.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a:t>
            </a:r>
            <a:r>
              <a:rPr lang="en-US" sz="1200" kern="1200" dirty="0" smtClean="0">
                <a:solidFill>
                  <a:schemeClr val="tx1"/>
                </a:solidFill>
                <a:latin typeface="+mn-lt"/>
                <a:ea typeface="+mn-ea"/>
                <a:cs typeface="+mn-cs"/>
              </a:rPr>
              <a:t>of 115 official World War Two photographs of Britain 1939-1940.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1989</a:t>
            </a:r>
            <a:r>
              <a:rPr lang="en-US" sz="1200" kern="1200" dirty="0" smtClean="0">
                <a:solidFill>
                  <a:schemeClr val="tx1"/>
                </a:solidFill>
                <a:latin typeface="+mn-lt"/>
                <a:ea typeface="+mn-ea"/>
                <a:cs typeface="+mn-cs"/>
              </a:rPr>
              <a:t>-10-122-32</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21</a:t>
            </a:fld>
            <a:endParaRPr lang="en-US"/>
          </a:p>
        </p:txBody>
      </p:sp>
    </p:spTree>
    <p:extLst>
      <p:ext uri="{BB962C8B-B14F-4D97-AF65-F5344CB8AC3E}">
        <p14:creationId xmlns:p14="http://schemas.microsoft.com/office/powerpoint/2010/main" val="1145445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 63 photographs relating to the recruiting and induction procedure for the Auxiliary Territorial Service, 1941-1942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a:t>
            </a:r>
            <a:r>
              <a:rPr lang="en-US" sz="1200" kern="1200" dirty="0" smtClean="0">
                <a:solidFill>
                  <a:schemeClr val="tx1"/>
                </a:solidFill>
                <a:latin typeface="+mn-lt"/>
                <a:ea typeface="+mn-ea"/>
                <a:cs typeface="+mn-cs"/>
              </a:rPr>
              <a:t>with World War Two, Home Front (1939-1945).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1994</a:t>
            </a:r>
            <a:r>
              <a:rPr lang="en-US" sz="1200" kern="1200" dirty="0" smtClean="0">
                <a:solidFill>
                  <a:schemeClr val="tx1"/>
                </a:solidFill>
                <a:latin typeface="+mn-lt"/>
                <a:ea typeface="+mn-ea"/>
                <a:cs typeface="+mn-cs"/>
              </a:rPr>
              <a:t>-07-274-11</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22</a:t>
            </a:fld>
            <a:endParaRPr lang="en-US"/>
          </a:p>
        </p:txBody>
      </p:sp>
    </p:spTree>
    <p:extLst>
      <p:ext uri="{BB962C8B-B14F-4D97-AF65-F5344CB8AC3E}">
        <p14:creationId xmlns:p14="http://schemas.microsoft.com/office/powerpoint/2010/main" val="102920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'National Service Acts, 1948 to 1955. Notice to men born between 1 July 1938 and 30 September 1938. Requirement to register at local offices of the Ministry of </a:t>
            </a:r>
            <a:r>
              <a:rPr lang="en-US" sz="1200" kern="1200" dirty="0" err="1" smtClean="0">
                <a:solidFill>
                  <a:schemeClr val="tx1"/>
                </a:solidFill>
                <a:latin typeface="+mn-lt"/>
                <a:ea typeface="+mn-ea"/>
                <a:cs typeface="+mn-cs"/>
              </a:rPr>
              <a:t>Labour</a:t>
            </a:r>
            <a:r>
              <a:rPr lang="en-US" sz="1200" kern="1200" dirty="0" smtClean="0">
                <a:solidFill>
                  <a:schemeClr val="tx1"/>
                </a:solidFill>
                <a:latin typeface="+mn-lt"/>
                <a:ea typeface="+mn-ea"/>
                <a:cs typeface="+mn-cs"/>
              </a:rPr>
              <a:t> and National Service on Saturday 17 November 1956'.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Indian independence in 1947 meant that British units stationed there were now available for other duties, it actually reduced Britain’s global military capability, as it no longer had the huge Indian Army at its disposal. To solve this manpower shortage and meet the new post-war challenges the decision was made in 1947 to extend wartime conscription into an obligatory period of National Service for men of military 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poster includes full details of exempted categories and has a strip of paper pasted on stressing the urgency of registering, this perhaps reflects the fact that November 1956 was the month of the Suez Crisis.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2002-09-5-1 </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23</a:t>
            </a:fld>
            <a:endParaRPr lang="en-US"/>
          </a:p>
        </p:txBody>
      </p:sp>
    </p:spTree>
    <p:extLst>
      <p:ext uri="{BB962C8B-B14F-4D97-AF65-F5344CB8AC3E}">
        <p14:creationId xmlns:p14="http://schemas.microsoft.com/office/powerpoint/2010/main" val="2741848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74 LAD out on a desert exercise, shows Austin K5 trucks, use of camouflage, </a:t>
            </a:r>
            <a:r>
              <a:rPr lang="en-US" sz="1200" kern="1200" dirty="0" err="1" smtClean="0">
                <a:solidFill>
                  <a:schemeClr val="tx1"/>
                </a:solidFill>
                <a:latin typeface="+mn-lt"/>
                <a:ea typeface="+mn-ea"/>
                <a:cs typeface="+mn-cs"/>
              </a:rPr>
              <a:t>Mr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Heygate</a:t>
            </a:r>
            <a:r>
              <a:rPr lang="en-US" sz="1200" kern="1200" dirty="0" smtClean="0">
                <a:solidFill>
                  <a:schemeClr val="tx1"/>
                </a:solidFill>
                <a:latin typeface="+mn-lt"/>
                <a:ea typeface="+mn-ea"/>
                <a:cs typeface="+mn-cs"/>
              </a:rPr>
              <a:t> and vehicle recovery, </a:t>
            </a:r>
            <a:r>
              <a:rPr lang="en-US" sz="1200" kern="1200" dirty="0" smtClean="0">
                <a:solidFill>
                  <a:schemeClr val="tx1"/>
                </a:solidFill>
                <a:latin typeface="+mn-lt"/>
                <a:ea typeface="+mn-ea"/>
                <a:cs typeface="+mn-cs"/>
              </a:rPr>
              <a:t>no date.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 photograph album of photographs relating to the National Service of John </a:t>
            </a:r>
            <a:r>
              <a:rPr lang="en-US" sz="1200" kern="1200" dirty="0" err="1" smtClean="0">
                <a:solidFill>
                  <a:schemeClr val="tx1"/>
                </a:solidFill>
                <a:latin typeface="+mn-lt"/>
                <a:ea typeface="+mn-ea"/>
                <a:cs typeface="+mn-cs"/>
              </a:rPr>
              <a:t>Heygate</a:t>
            </a:r>
            <a:r>
              <a:rPr lang="en-US" sz="1200" kern="1200" dirty="0" smtClean="0">
                <a:solidFill>
                  <a:schemeClr val="tx1"/>
                </a:solidFill>
                <a:latin typeface="+mn-lt"/>
                <a:ea typeface="+mn-ea"/>
                <a:cs typeface="+mn-cs"/>
              </a:rPr>
              <a:t> with the Royal Electrical and Mechanical Engineers, 1952-1954, including service in the Canal Zone.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2002</a:t>
            </a:r>
            <a:r>
              <a:rPr lang="en-US" sz="1200" kern="1200" dirty="0" smtClean="0">
                <a:solidFill>
                  <a:schemeClr val="tx1"/>
                </a:solidFill>
                <a:latin typeface="+mn-lt"/>
                <a:ea typeface="+mn-ea"/>
                <a:cs typeface="+mn-cs"/>
              </a:rPr>
              <a:t>-11-660-36</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24</a:t>
            </a:fld>
            <a:endParaRPr lang="en-US"/>
          </a:p>
        </p:txBody>
      </p:sp>
    </p:spTree>
    <p:extLst>
      <p:ext uri="{BB962C8B-B14F-4D97-AF65-F5344CB8AC3E}">
        <p14:creationId xmlns:p14="http://schemas.microsoft.com/office/powerpoint/2010/main" val="3081029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www.telegraph.co.uk</a:t>
            </a:r>
            <a:r>
              <a:rPr lang="en-US" dirty="0" smtClean="0"/>
              <a:t>/news/</a:t>
            </a:r>
            <a:r>
              <a:rPr lang="en-US" dirty="0" err="1" smtClean="0"/>
              <a:t>uknews</a:t>
            </a:r>
            <a:r>
              <a:rPr lang="en-US" dirty="0" smtClean="0"/>
              <a:t>/prince-harry/11610690/Prince-Harry-calls-to-bring-back-National-</a:t>
            </a:r>
            <a:r>
              <a:rPr lang="en-US" dirty="0" err="1" smtClean="0"/>
              <a:t>Service.html</a:t>
            </a:r>
            <a:endParaRPr lang="en-US" dirty="0" smtClean="0"/>
          </a:p>
          <a:p>
            <a:endParaRPr lang="en-US" dirty="0" smtClean="0"/>
          </a:p>
          <a:p>
            <a:r>
              <a:rPr lang="en-US" dirty="0" smtClean="0"/>
              <a:t>https://</a:t>
            </a:r>
            <a:r>
              <a:rPr lang="en-US" dirty="0" err="1" smtClean="0"/>
              <a:t>www.rt.com</a:t>
            </a:r>
            <a:r>
              <a:rPr lang="en-US" dirty="0" smtClean="0"/>
              <a:t>/news/national-service-uk-reinstatement-693/</a:t>
            </a:r>
          </a:p>
          <a:p>
            <a:endParaRPr lang="en-US" dirty="0" smtClean="0"/>
          </a:p>
          <a:p>
            <a:r>
              <a:rPr lang="en-US" dirty="0" smtClean="0"/>
              <a:t>http://</a:t>
            </a:r>
            <a:r>
              <a:rPr lang="en-US" dirty="0" err="1" smtClean="0"/>
              <a:t>www.telegraph.co.uk</a:t>
            </a:r>
            <a:r>
              <a:rPr lang="en-US" dirty="0" smtClean="0"/>
              <a:t>/education/</a:t>
            </a:r>
            <a:r>
              <a:rPr lang="en-US" dirty="0" err="1" smtClean="0"/>
              <a:t>educationnews</a:t>
            </a:r>
            <a:r>
              <a:rPr lang="en-US" dirty="0" smtClean="0"/>
              <a:t>/10550114/Military-style-discipline-to-raise-standards-in-state-schools.html</a:t>
            </a:r>
          </a:p>
          <a:p>
            <a:endParaRPr lang="en-US" dirty="0" smtClean="0"/>
          </a:p>
          <a:p>
            <a:r>
              <a:rPr lang="en-US" dirty="0" smtClean="0"/>
              <a:t>http://</a:t>
            </a:r>
            <a:r>
              <a:rPr lang="en-US" dirty="0" err="1" smtClean="0"/>
              <a:t>schoolsweek.co.uk</a:t>
            </a:r>
            <a:r>
              <a:rPr lang="en-US" dirty="0" smtClean="0"/>
              <a:t>/cadet-units-in-state-schools-to-increase-five-fold-with-50-million-budget-boost/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25</a:t>
            </a:fld>
            <a:endParaRPr lang="en-US"/>
          </a:p>
        </p:txBody>
      </p:sp>
    </p:spTree>
    <p:extLst>
      <p:ext uri="{BB962C8B-B14F-4D97-AF65-F5344CB8AC3E}">
        <p14:creationId xmlns:p14="http://schemas.microsoft.com/office/powerpoint/2010/main" val="184217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Recruiting poster, ‘Are You in this?’, 1915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Chromolithograph after Lt Gen Sir R S S Baden-Powell, poster No 112 published by Parliamentary Recruiting Committee, printed by Johnson, Riddle and Company, London, July 1915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Talented artist, writer, former soldier, and founder of the Scout Movement, Sir Robert Baden-Powell designed this poster to remind people there were many ways in which they could contribute to the war effort. It depicts a civilian watching the patriotic activities of a sailor, a soldier, a boy scout, a nurse, and male and female munitions factory workers.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1977-06-81-29</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3</a:t>
            </a:fld>
            <a:endParaRPr lang="en-US"/>
          </a:p>
        </p:txBody>
      </p:sp>
    </p:spTree>
    <p:extLst>
      <p:ext uri="{BB962C8B-B14F-4D97-AF65-F5344CB8AC3E}">
        <p14:creationId xmlns:p14="http://schemas.microsoft.com/office/powerpoint/2010/main" val="151760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Checking captured Boer weapons, 1900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 Boer War (1899-1902), 1900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British soldier checks a Boer rifle before adding it to a pile of ordnance.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an album of 64 photographs, including documents, compiled by H C Bertram, 4th Regiment Imperial Yeomanry, Boer War, 1900 (c)-1901.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1966-10-57-44</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4</a:t>
            </a:fld>
            <a:endParaRPr lang="en-US"/>
          </a:p>
        </p:txBody>
      </p:sp>
    </p:spTree>
    <p:extLst>
      <p:ext uri="{BB962C8B-B14F-4D97-AF65-F5344CB8AC3E}">
        <p14:creationId xmlns:p14="http://schemas.microsoft.com/office/powerpoint/2010/main" val="200807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Printed cards, two copies, </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Stating the aims of the National Service League.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be signed by an adherent and hung on the wall.</a:t>
            </a:r>
          </a:p>
          <a:p>
            <a:r>
              <a:rPr lang="en-US" sz="1200" kern="1200" dirty="0" smtClean="0">
                <a:solidFill>
                  <a:schemeClr val="tx1"/>
                </a:solidFill>
                <a:latin typeface="+mn-lt"/>
                <a:ea typeface="+mn-ea"/>
                <a:cs typeface="+mn-cs"/>
              </a:rPr>
              <a:t>Both unsigned.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printed pamphlets relating to the National Service League from 1908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1974-07-65-8</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5</a:t>
            </a:fld>
            <a:endParaRPr lang="en-US"/>
          </a:p>
        </p:txBody>
      </p:sp>
    </p:spTree>
    <p:extLst>
      <p:ext uri="{BB962C8B-B14F-4D97-AF65-F5344CB8AC3E}">
        <p14:creationId xmlns:p14="http://schemas.microsoft.com/office/powerpoint/2010/main" val="156858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Field Marshal Lord Roberts of Kandahar, Pretoria and Waterford VC KG KP GCB OM GCSI GCIE (1832-1914), 1904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Oil on canvas after the portrait by John Singer Sargent, 1904, in the National Portrait Gallery, by Frank Markham </a:t>
            </a:r>
            <a:r>
              <a:rPr lang="en-US" sz="1200" kern="1200" dirty="0" err="1" smtClean="0">
                <a:solidFill>
                  <a:schemeClr val="tx1"/>
                </a:solidFill>
                <a:latin typeface="+mn-lt"/>
                <a:ea typeface="+mn-ea"/>
                <a:cs typeface="+mn-cs"/>
              </a:rPr>
              <a:t>Skipworth</a:t>
            </a:r>
            <a:r>
              <a:rPr lang="en-US" sz="1200" kern="1200" dirty="0" smtClean="0">
                <a:solidFill>
                  <a:schemeClr val="tx1"/>
                </a:solidFill>
                <a:latin typeface="+mn-lt"/>
                <a:ea typeface="+mn-ea"/>
                <a:cs typeface="+mn-cs"/>
              </a:rPr>
              <a:t> (1854-1929), 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Three-quarter-length, in field marshal’s full dress uniform with orders and medals, his sword under his left arm, standing in a pillared portico.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1956-02-194</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6</a:t>
            </a:fld>
            <a:endParaRPr lang="en-US"/>
          </a:p>
        </p:txBody>
      </p:sp>
    </p:spTree>
    <p:extLst>
      <p:ext uri="{BB962C8B-B14F-4D97-AF65-F5344CB8AC3E}">
        <p14:creationId xmlns:p14="http://schemas.microsoft.com/office/powerpoint/2010/main" val="65479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Col R S S Baden-Powell, full length, 1899.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Photographed by Taylor of Mafeking one Sunday during the siege.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group of two photographs relating to the Siege of Mafeking, 1899.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1965-06-77-1</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7</a:t>
            </a:fld>
            <a:endParaRPr lang="en-US"/>
          </a:p>
        </p:txBody>
      </p:sp>
    </p:spTree>
    <p:extLst>
      <p:ext uri="{BB962C8B-B14F-4D97-AF65-F5344CB8AC3E}">
        <p14:creationId xmlns:p14="http://schemas.microsoft.com/office/powerpoint/2010/main" val="316758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Viscount Haldane, Lord Warwick, inspecting boy scouts at Chelmsford, Essex, 1910.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eleven photographs collected by Col H Cooper CMG CBE, 1881-1912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1970-03-30-10</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8</a:t>
            </a:fld>
            <a:endParaRPr lang="en-US"/>
          </a:p>
        </p:txBody>
      </p:sp>
    </p:spTree>
    <p:extLst>
      <p:ext uri="{BB962C8B-B14F-4D97-AF65-F5344CB8AC3E}">
        <p14:creationId xmlns:p14="http://schemas.microsoft.com/office/powerpoint/2010/main" val="100538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‘Everyone Should Do His Bit Enlist Now’, 1915.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Recruiting poster after Baron Low, published by the Parliamentary Recruiting Committee, as Poster No 121, printed by Roberts and </a:t>
            </a:r>
            <a:r>
              <a:rPr lang="en-US" sz="1200" kern="1200" dirty="0" err="1" smtClean="0">
                <a:solidFill>
                  <a:schemeClr val="tx1"/>
                </a:solidFill>
                <a:latin typeface="+mn-lt"/>
                <a:ea typeface="+mn-ea"/>
                <a:cs typeface="+mn-cs"/>
              </a:rPr>
              <a:t>Leete</a:t>
            </a:r>
            <a:r>
              <a:rPr lang="en-US" sz="1200" kern="1200" dirty="0" smtClean="0">
                <a:solidFill>
                  <a:schemeClr val="tx1"/>
                </a:solidFill>
                <a:latin typeface="+mn-lt"/>
                <a:ea typeface="+mn-ea"/>
                <a:cs typeface="+mn-cs"/>
              </a:rPr>
              <a:t>, London, 1915.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Scouts and guides did indeed support the war effort in the First</a:t>
            </a:r>
            <a:r>
              <a:rPr lang="en-US" sz="1200" kern="1200" baseline="0" dirty="0" smtClean="0">
                <a:solidFill>
                  <a:schemeClr val="tx1"/>
                </a:solidFill>
                <a:latin typeface="+mn-lt"/>
                <a:ea typeface="+mn-ea"/>
                <a:cs typeface="+mn-cs"/>
              </a:rPr>
              <a:t> World War indirectly, for example by volunteering as messengers or in hospitals. But this poster appears to be aimed at scouts reaching the upper age limit of membership, 18.</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2005-11-222</a:t>
            </a:r>
            <a:endParaRPr lang="en-US" dirty="0"/>
          </a:p>
        </p:txBody>
      </p:sp>
      <p:sp>
        <p:nvSpPr>
          <p:cNvPr id="4" name="Slide Number Placeholder 3"/>
          <p:cNvSpPr>
            <a:spLocks noGrp="1"/>
          </p:cNvSpPr>
          <p:nvPr>
            <p:ph type="sldNum" sz="quarter" idx="10"/>
          </p:nvPr>
        </p:nvSpPr>
        <p:spPr/>
        <p:txBody>
          <a:bodyPr/>
          <a:lstStyle/>
          <a:p>
            <a:fld id="{8643A08D-6A4D-844C-8B6F-2F4AAC439434}" type="slidenum">
              <a:rPr lang="en-US" smtClean="0"/>
              <a:t>9</a:t>
            </a:fld>
            <a:endParaRPr lang="en-US"/>
          </a:p>
        </p:txBody>
      </p:sp>
    </p:spTree>
    <p:extLst>
      <p:ext uri="{BB962C8B-B14F-4D97-AF65-F5344CB8AC3E}">
        <p14:creationId xmlns:p14="http://schemas.microsoft.com/office/powerpoint/2010/main" val="172145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3236"/>
            <a:ext cx="8061626" cy="1470025"/>
          </a:xfrm>
        </p:spPr>
        <p:txBody>
          <a:bodyPr/>
          <a:lstStyle>
            <a:lvl1pPr>
              <a:defRPr b="1"/>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445917"/>
            <a:ext cx="8061626"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16/05/16</a:t>
            </a:fld>
            <a:endParaRPr lang="en-US"/>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6" name="Picture 5"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331" y="5489775"/>
            <a:ext cx="1568370" cy="11921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03943" cy="556364"/>
          </a:xfrm>
        </p:spPr>
        <p:txBody>
          <a:bodyPr>
            <a:noAutofit/>
          </a:bodyPr>
          <a:lstStyle>
            <a:lvl1pPr algn="l">
              <a:defRPr sz="4000" b="1"/>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166562" y="1600200"/>
            <a:ext cx="7979756" cy="4525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16/05/16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1" name="Picture 10"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279" y="274638"/>
            <a:ext cx="196532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45742" y="274638"/>
            <a:ext cx="575040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16/05/16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264"/>
            <a:ext cx="8229600" cy="1143000"/>
          </a:xfrm>
        </p:spPr>
        <p:txBody>
          <a:bodyPr/>
          <a:lstStyle>
            <a:lvl1pPr>
              <a:defRPr b="1"/>
            </a:lvl1p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FF909F-AE17-5744-B151-6FE46426A19D}" type="datetimeFigureOut">
              <a:rPr lang="en-US" smtClean="0"/>
              <a:pPr/>
              <a:t>16/05/16</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
        <p:nvSpPr>
          <p:cNvPr id="10" name="Text Placeholder 9"/>
          <p:cNvSpPr>
            <a:spLocks noGrp="1"/>
          </p:cNvSpPr>
          <p:nvPr>
            <p:ph type="body" sz="quarter" idx="13"/>
          </p:nvPr>
        </p:nvSpPr>
        <p:spPr>
          <a:xfrm>
            <a:off x="457200" y="2612916"/>
            <a:ext cx="8229600" cy="229642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909F-AE17-5744-B151-6FE46426A19D}" type="datetimeFigureOut">
              <a:rPr lang="en-US" smtClean="0"/>
              <a:pPr/>
              <a:t>16/05/16</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50399"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7735574"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16/05/16</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148" y="4406900"/>
            <a:ext cx="8061626" cy="1362075"/>
          </a:xfrm>
        </p:spPr>
        <p:txBody>
          <a:bodyPr anchor="t"/>
          <a:lstStyle>
            <a:lvl1pPr algn="l">
              <a:defRPr sz="4000" b="1" cap="all">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31150" y="2906713"/>
            <a:ext cx="8061624"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75FF909F-AE17-5744-B151-6FE46426A19D}" type="datetimeFigureOut">
              <a:rPr lang="en-US" smtClean="0"/>
              <a:pPr/>
              <a:t>16/05/16</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293534"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176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367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75FF909F-AE17-5744-B151-6FE46426A19D}" type="datetimeFigureOut">
              <a:rPr lang="en-US" smtClean="0"/>
              <a:pPr/>
              <a:t>16/05/16</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303893" cy="556364"/>
          </a:xfrm>
        </p:spPr>
        <p:txBody>
          <a:bodyPr>
            <a:noAutofit/>
          </a:bodyPr>
          <a:lstStyle>
            <a:lvl1pPr algn="l">
              <a:defRPr sz="4000" b="1"/>
            </a:lvl1pPr>
          </a:lstStyle>
          <a:p>
            <a:r>
              <a:rPr lang="en-GB" dirty="0" smtClean="0"/>
              <a:t>Click to edit Master title style</a:t>
            </a:r>
            <a:endParaRPr lang="en-US" dirty="0"/>
          </a:p>
        </p:txBody>
      </p:sp>
      <p:sp>
        <p:nvSpPr>
          <p:cNvPr id="3" name="Text Placeholder 2"/>
          <p:cNvSpPr>
            <a:spLocks noGrp="1"/>
          </p:cNvSpPr>
          <p:nvPr>
            <p:ph type="body" idx="1"/>
          </p:nvPr>
        </p:nvSpPr>
        <p:spPr>
          <a:xfrm>
            <a:off x="166562" y="1535113"/>
            <a:ext cx="37903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66562" y="2174875"/>
            <a:ext cx="37903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54437" y="1535113"/>
            <a:ext cx="37918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354437" y="2174875"/>
            <a:ext cx="3791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75FF909F-AE17-5744-B151-6FE46426A19D}" type="datetimeFigureOut">
              <a:rPr lang="en-US" smtClean="0"/>
              <a:pPr/>
              <a:t>16/05/16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1593068" cy="365125"/>
          </a:xfrm>
        </p:spPr>
        <p:txBody>
          <a:bodyPr/>
          <a:lstStyle/>
          <a:p>
            <a:fld id="{46E2D67D-3712-1F46-97E7-21D332A0337A}" type="slidenum">
              <a:rPr lang="en-US" smtClean="0"/>
              <a:pPr/>
              <a:t>‹#›</a:t>
            </a:fld>
            <a:endParaRPr lang="en-US"/>
          </a:p>
        </p:txBody>
      </p:sp>
      <p:pic>
        <p:nvPicPr>
          <p:cNvPr id="12" name="Picture 11"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4" name="Picture 13"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298348" cy="556364"/>
          </a:xfrm>
        </p:spPr>
        <p:txBody>
          <a:bodyPr>
            <a:noAutofit/>
          </a:bodyPr>
          <a:lstStyle>
            <a:lvl1pPr algn="l">
              <a:defRPr sz="4000" b="1"/>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75FF909F-AE17-5744-B151-6FE46426A19D}" type="datetimeFigureOut">
              <a:rPr lang="en-US" smtClean="0"/>
              <a:pPr/>
              <a:t>16/05/16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1587523" cy="365125"/>
          </a:xfrm>
        </p:spPr>
        <p:txBody>
          <a:bodyPr/>
          <a:lstStyle/>
          <a:p>
            <a:fld id="{46E2D67D-3712-1F46-97E7-21D332A0337A}" type="slidenum">
              <a:rPr lang="en-US" smtClean="0"/>
              <a:pPr/>
              <a:t>‹#›</a:t>
            </a:fld>
            <a:endParaRPr lang="en-US"/>
          </a:p>
        </p:txBody>
      </p:sp>
      <p:pic>
        <p:nvPicPr>
          <p:cNvPr id="8" name="Picture 7"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0" name="Picture 9"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Brande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909F-AE17-5744-B151-6FE46426A19D}" type="datetimeFigureOut">
              <a:rPr lang="en-US" smtClean="0"/>
              <a:pPr/>
              <a:t>16/05/16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1592440" cy="365125"/>
          </a:xfrm>
        </p:spPr>
        <p:txBody>
          <a:bodyPr/>
          <a:lstStyle/>
          <a:p>
            <a:fld id="{46E2D67D-3712-1F46-97E7-21D332A0337A}" type="slidenum">
              <a:rPr lang="en-US" smtClean="0"/>
              <a:pPr/>
              <a:t>‹#›</a:t>
            </a:fld>
            <a:endParaRPr lang="en-US"/>
          </a:p>
        </p:txBody>
      </p:sp>
      <p:pic>
        <p:nvPicPr>
          <p:cNvPr id="7" name="Picture 6"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9" name="Picture 8"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03" y="273050"/>
            <a:ext cx="2750348"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416237" y="273050"/>
            <a:ext cx="46734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208203" y="1435100"/>
            <a:ext cx="27503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16/05/16</a:t>
            </a:fld>
            <a:endParaRPr lang="en-US"/>
          </a:p>
        </p:txBody>
      </p:sp>
      <p:sp>
        <p:nvSpPr>
          <p:cNvPr id="6" name="Footer Placeholder 5"/>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413" y="4800600"/>
            <a:ext cx="6318620" cy="566738"/>
          </a:xfrm>
        </p:spPr>
        <p:txBody>
          <a:bodyPr anchor="b">
            <a:noAutofit/>
          </a:bodyPr>
          <a:lstStyle>
            <a:lvl1pPr algn="l">
              <a:defRPr sz="32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001413" y="612775"/>
            <a:ext cx="63186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1413" y="5367338"/>
            <a:ext cx="631862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16/05/16</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F909F-AE17-5744-B151-6FE46426A19D}" type="datetimeFigureOut">
              <a:rPr lang="en-US" smtClean="0"/>
              <a:pPr/>
              <a:t>16/05/16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D67D-3712-1F46-97E7-21D332A03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M_Logo_Black&amp;R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922" y="4813928"/>
            <a:ext cx="1980960" cy="1505809"/>
          </a:xfrm>
          <a:prstGeom prst="rect">
            <a:avLst/>
          </a:prstGeom>
        </p:spPr>
      </p:pic>
      <p:pic>
        <p:nvPicPr>
          <p:cNvPr id="2" name="Picture 1" descr="HLFHI_BL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6035" y="4532908"/>
            <a:ext cx="3209358" cy="1975842"/>
          </a:xfrm>
          <a:prstGeom prst="rect">
            <a:avLst/>
          </a:prstGeom>
        </p:spPr>
      </p:pic>
      <p:pic>
        <p:nvPicPr>
          <p:cNvPr id="6" name="Picture 5" descr="Screen Shot 2016-05-16 at 13.53.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722" y="353814"/>
            <a:ext cx="7540625" cy="4179094"/>
          </a:xfrm>
          <a:prstGeom prst="rect">
            <a:avLst/>
          </a:prstGeom>
        </p:spPr>
      </p:pic>
    </p:spTree>
    <p:extLst>
      <p:ext uri="{BB962C8B-B14F-4D97-AF65-F5344CB8AC3E}">
        <p14:creationId xmlns:p14="http://schemas.microsoft.com/office/powerpoint/2010/main" val="2227483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547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381000"/>
            <a:ext cx="6057900" cy="6096000"/>
          </a:xfrm>
          <a:prstGeom prst="rect">
            <a:avLst/>
          </a:prstGeom>
        </p:spPr>
      </p:pic>
    </p:spTree>
    <p:extLst>
      <p:ext uri="{BB962C8B-B14F-4D97-AF65-F5344CB8AC3E}">
        <p14:creationId xmlns:p14="http://schemas.microsoft.com/office/powerpoint/2010/main" val="360639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7300" y="381000"/>
            <a:ext cx="4076700" cy="6096000"/>
          </a:xfrm>
          <a:prstGeom prst="rect">
            <a:avLst/>
          </a:prstGeom>
        </p:spPr>
      </p:pic>
    </p:spTree>
    <p:extLst>
      <p:ext uri="{BB962C8B-B14F-4D97-AF65-F5344CB8AC3E}">
        <p14:creationId xmlns:p14="http://schemas.microsoft.com/office/powerpoint/2010/main" val="60076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1659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381000"/>
            <a:ext cx="4000500" cy="6096000"/>
          </a:xfrm>
          <a:prstGeom prst="rect">
            <a:avLst/>
          </a:prstGeom>
        </p:spPr>
      </p:pic>
    </p:spTree>
    <p:extLst>
      <p:ext uri="{BB962C8B-B14F-4D97-AF65-F5344CB8AC3E}">
        <p14:creationId xmlns:p14="http://schemas.microsoft.com/office/powerpoint/2010/main" val="327268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0000" y="381000"/>
            <a:ext cx="4064000" cy="6096000"/>
          </a:xfrm>
          <a:prstGeom prst="rect">
            <a:avLst/>
          </a:prstGeom>
        </p:spPr>
      </p:pic>
    </p:spTree>
    <p:extLst>
      <p:ext uri="{BB962C8B-B14F-4D97-AF65-F5344CB8AC3E}">
        <p14:creationId xmlns:p14="http://schemas.microsoft.com/office/powerpoint/2010/main" val="94934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0000" y="381000"/>
            <a:ext cx="4064000" cy="6096000"/>
          </a:xfrm>
          <a:prstGeom prst="rect">
            <a:avLst/>
          </a:prstGeom>
        </p:spPr>
      </p:pic>
    </p:spTree>
    <p:extLst>
      <p:ext uri="{BB962C8B-B14F-4D97-AF65-F5344CB8AC3E}">
        <p14:creationId xmlns:p14="http://schemas.microsoft.com/office/powerpoint/2010/main" val="232350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1900" y="381000"/>
            <a:ext cx="4140200" cy="6096000"/>
          </a:xfrm>
          <a:prstGeom prst="rect">
            <a:avLst/>
          </a:prstGeom>
        </p:spPr>
      </p:pic>
    </p:spTree>
    <p:extLst>
      <p:ext uri="{BB962C8B-B14F-4D97-AF65-F5344CB8AC3E}">
        <p14:creationId xmlns:p14="http://schemas.microsoft.com/office/powerpoint/2010/main" val="63888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4400" y="381000"/>
            <a:ext cx="4775200" cy="6096000"/>
          </a:xfrm>
          <a:prstGeom prst="rect">
            <a:avLst/>
          </a:prstGeom>
        </p:spPr>
      </p:pic>
    </p:spTree>
    <p:extLst>
      <p:ext uri="{BB962C8B-B14F-4D97-AF65-F5344CB8AC3E}">
        <p14:creationId xmlns:p14="http://schemas.microsoft.com/office/powerpoint/2010/main" val="426872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1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60500"/>
            <a:ext cx="6096000" cy="3924300"/>
          </a:xfrm>
          <a:prstGeom prst="rect">
            <a:avLst/>
          </a:prstGeom>
        </p:spPr>
      </p:pic>
    </p:spTree>
    <p:extLst>
      <p:ext uri="{BB962C8B-B14F-4D97-AF65-F5344CB8AC3E}">
        <p14:creationId xmlns:p14="http://schemas.microsoft.com/office/powerpoint/2010/main" val="274195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1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11300"/>
            <a:ext cx="6096000" cy="3835400"/>
          </a:xfrm>
          <a:prstGeom prst="rect">
            <a:avLst/>
          </a:prstGeom>
        </p:spPr>
      </p:pic>
    </p:spTree>
    <p:extLst>
      <p:ext uri="{BB962C8B-B14F-4D97-AF65-F5344CB8AC3E}">
        <p14:creationId xmlns:p14="http://schemas.microsoft.com/office/powerpoint/2010/main" val="386529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74900" y="381000"/>
            <a:ext cx="4381500" cy="6096000"/>
          </a:xfrm>
          <a:prstGeom prst="rect">
            <a:avLst/>
          </a:prstGeom>
        </p:spPr>
      </p:pic>
    </p:spTree>
    <p:extLst>
      <p:ext uri="{BB962C8B-B14F-4D97-AF65-F5344CB8AC3E}">
        <p14:creationId xmlns:p14="http://schemas.microsoft.com/office/powerpoint/2010/main" val="105763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24" y="918882"/>
            <a:ext cx="6835588" cy="3170099"/>
          </a:xfrm>
          <a:prstGeom prst="rect">
            <a:avLst/>
          </a:prstGeom>
          <a:noFill/>
        </p:spPr>
        <p:txBody>
          <a:bodyPr wrap="square" rtlCol="0">
            <a:spAutoFit/>
          </a:bodyPr>
          <a:lstStyle/>
          <a:p>
            <a:pPr>
              <a:defRPr/>
            </a:pPr>
            <a:r>
              <a:rPr lang="en-US" sz="1400" dirty="0"/>
              <a:t>This PowerPoint presentation contains a selection of images and archives which students can use to explore the story of </a:t>
            </a:r>
            <a:r>
              <a:rPr lang="en-US" sz="1400" dirty="0" smtClean="0"/>
              <a:t>conscription in the First World War and its legacy</a:t>
            </a:r>
            <a:r>
              <a:rPr lang="en-US" sz="1400" dirty="0" smtClean="0"/>
              <a:t>. </a:t>
            </a:r>
            <a:r>
              <a:rPr lang="en-US" sz="1400" dirty="0" err="1" smtClean="0"/>
              <a:t>Thge</a:t>
            </a:r>
            <a:r>
              <a:rPr lang="en-US" sz="1400" dirty="0" smtClean="0"/>
              <a:t> materials </a:t>
            </a:r>
            <a:r>
              <a:rPr lang="en-US" sz="1400" dirty="0"/>
              <a:t>come from the </a:t>
            </a:r>
            <a:r>
              <a:rPr lang="en-US" sz="1400" dirty="0" smtClean="0"/>
              <a:t>Collection </a:t>
            </a:r>
            <a:r>
              <a:rPr lang="en-US" sz="1400" dirty="0"/>
              <a:t>of the National Army </a:t>
            </a:r>
            <a:r>
              <a:rPr lang="en-US" sz="1400" dirty="0" smtClean="0"/>
              <a:t>Museum (NAM).  </a:t>
            </a:r>
            <a:r>
              <a:rPr lang="en-US" sz="1400" dirty="0"/>
              <a:t>Occasionally these are supplemented by materials from outside the NAM </a:t>
            </a:r>
            <a:r>
              <a:rPr lang="en-US" sz="1400" dirty="0" smtClean="0"/>
              <a:t>to </a:t>
            </a:r>
            <a:r>
              <a:rPr lang="en-US" sz="1400" dirty="0"/>
              <a:t>provide context.</a:t>
            </a:r>
          </a:p>
          <a:p>
            <a:pPr>
              <a:defRPr/>
            </a:pPr>
            <a:endParaRPr lang="en-US" sz="1400" dirty="0"/>
          </a:p>
          <a:p>
            <a:pPr>
              <a:defRPr/>
            </a:pPr>
            <a:r>
              <a:rPr lang="en-US" sz="1400" dirty="0" smtClean="0"/>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NAM. </a:t>
            </a:r>
            <a:r>
              <a:rPr lang="en-US" sz="1400" dirty="0"/>
              <a:t>2005-08-66-</a:t>
            </a:r>
            <a:r>
              <a:rPr lang="en-US" sz="1400" dirty="0" smtClean="0"/>
              <a:t>1).</a:t>
            </a:r>
          </a:p>
          <a:p>
            <a:pPr>
              <a:defRPr/>
            </a:pPr>
            <a:endParaRPr lang="en-US" sz="1400" dirty="0"/>
          </a:p>
          <a:p>
            <a:pPr lvl="0">
              <a:defRPr/>
            </a:pPr>
            <a:r>
              <a:rPr lang="en-GB" sz="1400" dirty="0">
                <a:ea typeface="Arial"/>
                <a:cs typeface="Arial"/>
                <a:sym typeface="Arial"/>
              </a:rPr>
              <a:t>By downloading this </a:t>
            </a:r>
            <a:r>
              <a:rPr lang="en-GB" sz="1400" dirty="0" smtClean="0">
                <a:ea typeface="Arial"/>
                <a:cs typeface="Arial"/>
                <a:sym typeface="Arial"/>
              </a:rPr>
              <a:t>document and </a:t>
            </a:r>
            <a:r>
              <a:rPr lang="en-GB" sz="1400" dirty="0">
                <a:ea typeface="Arial"/>
                <a:cs typeface="Arial"/>
                <a:sym typeface="Arial"/>
              </a:rPr>
              <a:t>using these images you agree to these terms of use, including your use of the attribution statement specified for each object by </a:t>
            </a:r>
            <a:r>
              <a:rPr lang="en-GB" sz="1400" dirty="0" smtClean="0">
                <a:ea typeface="Arial"/>
                <a:cs typeface="Arial"/>
                <a:sym typeface="Arial"/>
              </a:rPr>
              <a:t>NAM.</a:t>
            </a:r>
            <a:endParaRPr lang="en-GB" sz="1400" dirty="0">
              <a:ea typeface="Arial"/>
              <a:cs typeface="Arial"/>
              <a:sym typeface="Arial"/>
            </a:endParaRPr>
          </a:p>
          <a:p>
            <a:endParaRPr lang="en-US" dirty="0"/>
          </a:p>
        </p:txBody>
      </p:sp>
    </p:spTree>
    <p:extLst>
      <p:ext uri="{BB962C8B-B14F-4D97-AF65-F5344CB8AC3E}">
        <p14:creationId xmlns:p14="http://schemas.microsoft.com/office/powerpoint/2010/main" val="222085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55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06400"/>
            <a:ext cx="6096000" cy="6032500"/>
          </a:xfrm>
          <a:prstGeom prst="rect">
            <a:avLst/>
          </a:prstGeom>
        </p:spPr>
      </p:pic>
    </p:spTree>
    <p:extLst>
      <p:ext uri="{BB962C8B-B14F-4D97-AF65-F5344CB8AC3E}">
        <p14:creationId xmlns:p14="http://schemas.microsoft.com/office/powerpoint/2010/main" val="291522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092200"/>
            <a:ext cx="6096000" cy="4660900"/>
          </a:xfrm>
          <a:prstGeom prst="rect">
            <a:avLst/>
          </a:prstGeom>
        </p:spPr>
      </p:pic>
    </p:spTree>
    <p:extLst>
      <p:ext uri="{BB962C8B-B14F-4D97-AF65-F5344CB8AC3E}">
        <p14:creationId xmlns:p14="http://schemas.microsoft.com/office/powerpoint/2010/main" val="55424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308100"/>
            <a:ext cx="6096000" cy="4229100"/>
          </a:xfrm>
          <a:prstGeom prst="rect">
            <a:avLst/>
          </a:prstGeom>
        </p:spPr>
      </p:pic>
    </p:spTree>
    <p:extLst>
      <p:ext uri="{BB962C8B-B14F-4D97-AF65-F5344CB8AC3E}">
        <p14:creationId xmlns:p14="http://schemas.microsoft.com/office/powerpoint/2010/main" val="48504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7300" y="381000"/>
            <a:ext cx="4089400" cy="6096000"/>
          </a:xfrm>
          <a:prstGeom prst="rect">
            <a:avLst/>
          </a:prstGeom>
        </p:spPr>
      </p:pic>
    </p:spTree>
    <p:extLst>
      <p:ext uri="{BB962C8B-B14F-4D97-AF65-F5344CB8AC3E}">
        <p14:creationId xmlns:p14="http://schemas.microsoft.com/office/powerpoint/2010/main" val="311197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54300" y="381000"/>
            <a:ext cx="3835400" cy="6096000"/>
          </a:xfrm>
          <a:prstGeom prst="rect">
            <a:avLst/>
          </a:prstGeom>
        </p:spPr>
      </p:pic>
    </p:spTree>
    <p:extLst>
      <p:ext uri="{BB962C8B-B14F-4D97-AF65-F5344CB8AC3E}">
        <p14:creationId xmlns:p14="http://schemas.microsoft.com/office/powerpoint/2010/main" val="161017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16 at 13.40.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940" y="1190626"/>
            <a:ext cx="6885560" cy="4214478"/>
          </a:xfrm>
          <a:prstGeom prst="rect">
            <a:avLst/>
          </a:prstGeom>
        </p:spPr>
      </p:pic>
    </p:spTree>
    <p:extLst>
      <p:ext uri="{BB962C8B-B14F-4D97-AF65-F5344CB8AC3E}">
        <p14:creationId xmlns:p14="http://schemas.microsoft.com/office/powerpoint/2010/main" val="194280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3000" y="381000"/>
            <a:ext cx="4318000" cy="6096000"/>
          </a:xfrm>
          <a:prstGeom prst="rect">
            <a:avLst/>
          </a:prstGeom>
        </p:spPr>
      </p:pic>
    </p:spTree>
    <p:extLst>
      <p:ext uri="{BB962C8B-B14F-4D97-AF65-F5344CB8AC3E}">
        <p14:creationId xmlns:p14="http://schemas.microsoft.com/office/powerpoint/2010/main" val="367320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53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50" y="942975"/>
            <a:ext cx="5117224" cy="4946650"/>
          </a:xfrm>
          <a:prstGeom prst="rect">
            <a:avLst/>
          </a:prstGeom>
        </p:spPr>
      </p:pic>
    </p:spTree>
    <p:extLst>
      <p:ext uri="{BB962C8B-B14F-4D97-AF65-F5344CB8AC3E}">
        <p14:creationId xmlns:p14="http://schemas.microsoft.com/office/powerpoint/2010/main" val="184975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1900" y="381000"/>
            <a:ext cx="4140200" cy="6096000"/>
          </a:xfrm>
          <a:prstGeom prst="rect">
            <a:avLst/>
          </a:prstGeom>
        </p:spPr>
      </p:pic>
    </p:spTree>
    <p:extLst>
      <p:ext uri="{BB962C8B-B14F-4D97-AF65-F5344CB8AC3E}">
        <p14:creationId xmlns:p14="http://schemas.microsoft.com/office/powerpoint/2010/main" val="397724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3600" y="381000"/>
            <a:ext cx="4864100" cy="6096000"/>
          </a:xfrm>
          <a:prstGeom prst="rect">
            <a:avLst/>
          </a:prstGeom>
        </p:spPr>
      </p:pic>
    </p:spTree>
    <p:extLst>
      <p:ext uri="{BB962C8B-B14F-4D97-AF65-F5344CB8AC3E}">
        <p14:creationId xmlns:p14="http://schemas.microsoft.com/office/powerpoint/2010/main" val="53169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3200" y="381000"/>
            <a:ext cx="3657600" cy="6096000"/>
          </a:xfrm>
          <a:prstGeom prst="rect">
            <a:avLst/>
          </a:prstGeom>
        </p:spPr>
      </p:pic>
    </p:spTree>
    <p:extLst>
      <p:ext uri="{BB962C8B-B14F-4D97-AF65-F5344CB8AC3E}">
        <p14:creationId xmlns:p14="http://schemas.microsoft.com/office/powerpoint/2010/main" val="188015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054100"/>
            <a:ext cx="6096000" cy="4749800"/>
          </a:xfrm>
          <a:prstGeom prst="rect">
            <a:avLst/>
          </a:prstGeom>
        </p:spPr>
      </p:pic>
    </p:spTree>
    <p:extLst>
      <p:ext uri="{BB962C8B-B14F-4D97-AF65-F5344CB8AC3E}">
        <p14:creationId xmlns:p14="http://schemas.microsoft.com/office/powerpoint/2010/main" val="164181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2700" y="381000"/>
            <a:ext cx="4038600" cy="6096000"/>
          </a:xfrm>
          <a:prstGeom prst="rect">
            <a:avLst/>
          </a:prstGeom>
        </p:spPr>
      </p:pic>
    </p:spTree>
    <p:extLst>
      <p:ext uri="{BB962C8B-B14F-4D97-AF65-F5344CB8AC3E}">
        <p14:creationId xmlns:p14="http://schemas.microsoft.com/office/powerpoint/2010/main" val="290768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5777</TotalTime>
  <Words>2168</Words>
  <Application>Microsoft Macintosh PowerPoint</Application>
  <PresentationFormat>On-screen Show (4:3)</PresentationFormat>
  <Paragraphs>184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Army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 Administrator</dc:creator>
  <cp:lastModifiedBy>Tristan Langlois</cp:lastModifiedBy>
  <cp:revision>350</cp:revision>
  <dcterms:created xsi:type="dcterms:W3CDTF">2010-10-29T11:03:29Z</dcterms:created>
  <dcterms:modified xsi:type="dcterms:W3CDTF">2016-05-16T12:57:52Z</dcterms:modified>
</cp:coreProperties>
</file>