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84" r:id="rId2"/>
    <p:sldId id="385" r:id="rId3"/>
    <p:sldId id="387" r:id="rId4"/>
    <p:sldId id="404" r:id="rId5"/>
    <p:sldId id="424" r:id="rId6"/>
    <p:sldId id="421" r:id="rId7"/>
    <p:sldId id="388" r:id="rId8"/>
    <p:sldId id="397" r:id="rId9"/>
    <p:sldId id="394" r:id="rId10"/>
    <p:sldId id="422" r:id="rId11"/>
    <p:sldId id="391" r:id="rId12"/>
    <p:sldId id="423" r:id="rId13"/>
    <p:sldId id="405" r:id="rId14"/>
    <p:sldId id="425" r:id="rId15"/>
    <p:sldId id="416" r:id="rId16"/>
    <p:sldId id="411" r:id="rId17"/>
    <p:sldId id="418" r:id="rId18"/>
    <p:sldId id="417" r:id="rId19"/>
    <p:sldId id="395" r:id="rId20"/>
    <p:sldId id="401" r:id="rId21"/>
    <p:sldId id="410" r:id="rId22"/>
    <p:sldId id="414" r:id="rId23"/>
    <p:sldId id="426" r:id="rId24"/>
    <p:sldId id="403" r:id="rId25"/>
    <p:sldId id="392" r:id="rId26"/>
    <p:sldId id="399" r:id="rId27"/>
    <p:sldId id="419" r:id="rId28"/>
    <p:sldId id="42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6" autoAdjust="0"/>
    <p:restoredTop sz="60503" autoAdjust="0"/>
  </p:normalViewPr>
  <p:slideViewPr>
    <p:cSldViewPr snapToGrid="0" snapToObjects="1">
      <p:cViewPr>
        <p:scale>
          <a:sx n="80" d="100"/>
          <a:sy n="80" d="100"/>
        </p:scale>
        <p:origin x="-3360" y="-480"/>
      </p:cViewPr>
      <p:guideLst>
        <p:guide orient="horz" pos="2081"/>
        <p:guide pos="3617"/>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2D1B24-DAEF-F547-81DE-5B8E61CFAC4D}" type="datetimeFigureOut">
              <a:rPr lang="en-US" smtClean="0"/>
              <a:pPr/>
              <a:t>13/05/16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D9756-9426-294F-9C7F-4F4D30C0D30F}" type="slidenum">
              <a:rPr lang="en-US" smtClean="0"/>
              <a:pPr/>
              <a:t>‹#›</a:t>
            </a:fld>
            <a:endParaRPr lang="en-US"/>
          </a:p>
        </p:txBody>
      </p:sp>
    </p:spTree>
    <p:extLst>
      <p:ext uri="{BB962C8B-B14F-4D97-AF65-F5344CB8AC3E}">
        <p14:creationId xmlns:p14="http://schemas.microsoft.com/office/powerpoint/2010/main" val="399493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30ADE-2E86-9043-94E6-7E3E41E5CFE6}" type="datetimeFigureOut">
              <a:rPr lang="en-US" smtClean="0"/>
              <a:t>13/05/16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63F7FA-B147-A748-A926-3EA8CB3EFDFD}" type="slidenum">
              <a:rPr lang="en-US" smtClean="0"/>
              <a:t>‹#›</a:t>
            </a:fld>
            <a:endParaRPr lang="en-US"/>
          </a:p>
        </p:txBody>
      </p:sp>
    </p:spTree>
    <p:extLst>
      <p:ext uri="{BB962C8B-B14F-4D97-AF65-F5344CB8AC3E}">
        <p14:creationId xmlns:p14="http://schemas.microsoft.com/office/powerpoint/2010/main" val="34526972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resource gives captioning information for the images used in the accompanying film.</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a:t>
            </a:fld>
            <a:endParaRPr lang="en-US"/>
          </a:p>
        </p:txBody>
      </p:sp>
    </p:spTree>
    <p:extLst>
      <p:ext uri="{BB962C8B-B14F-4D97-AF65-F5344CB8AC3E}">
        <p14:creationId xmlns:p14="http://schemas.microsoft.com/office/powerpoint/2010/main" val="1183198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Lantern slide of Belgian, Indian, English and Scottish soldiers walking through a town, 1915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Produced </a:t>
            </a:r>
            <a:r>
              <a:rPr lang="en-US" sz="1200" kern="1200" dirty="0" smtClean="0">
                <a:solidFill>
                  <a:schemeClr val="tx1"/>
                </a:solidFill>
                <a:latin typeface="+mn-lt"/>
                <a:ea typeface="+mn-ea"/>
                <a:cs typeface="+mn-cs"/>
              </a:rPr>
              <a:t>by the</a:t>
            </a:r>
            <a:r>
              <a:rPr lang="en-US" sz="1200"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Graphic </a:t>
            </a:r>
            <a:r>
              <a:rPr lang="en-US" sz="1200" i="0" kern="1200" dirty="0" smtClean="0">
                <a:solidFill>
                  <a:schemeClr val="tx1"/>
                </a:solidFill>
                <a:latin typeface="+mn-lt"/>
                <a:ea typeface="+mn-ea"/>
                <a:cs typeface="+mn-cs"/>
              </a:rPr>
              <a:t>newspaper</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1915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a:t>
            </a:r>
            <a:r>
              <a:rPr lang="en-US" sz="1200" kern="1200" dirty="0" smtClean="0">
                <a:solidFill>
                  <a:schemeClr val="tx1"/>
                </a:solidFill>
                <a:latin typeface="+mn-lt"/>
                <a:ea typeface="+mn-ea"/>
                <a:cs typeface="+mn-cs"/>
              </a:rPr>
              <a:t>with World War One, Western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t>
            </a:r>
            <a:r>
              <a:rPr lang="en-US" sz="1200" kern="1200" dirty="0" smtClean="0">
                <a:solidFill>
                  <a:schemeClr val="tx1"/>
                </a:solidFill>
                <a:latin typeface="+mn-lt"/>
                <a:ea typeface="+mn-ea"/>
                <a:cs typeface="+mn-cs"/>
              </a:rPr>
              <a:t>a group of 31 lantern slides relating to the Indian Army, 1897-1915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1957-09-18-21</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10</a:t>
            </a:fld>
            <a:endParaRPr lang="en-US"/>
          </a:p>
        </p:txBody>
      </p:sp>
    </p:spTree>
    <p:extLst>
      <p:ext uri="{BB962C8B-B14F-4D97-AF65-F5344CB8AC3E}">
        <p14:creationId xmlns:p14="http://schemas.microsoft.com/office/powerpoint/2010/main" val="80451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Women in munitions factory.</a:t>
            </a:r>
          </a:p>
          <a:p>
            <a:r>
              <a:rPr lang="en-US" sz="1200" kern="1200" dirty="0" smtClean="0">
                <a:solidFill>
                  <a:schemeClr val="tx1"/>
                </a:solidFill>
                <a:latin typeface="+mn-lt"/>
                <a:ea typeface="+mn-ea"/>
                <a:cs typeface="+mn-cs"/>
              </a:rPr>
              <a:t>From an album of 76 official photographs, 1916-1917.</a:t>
            </a:r>
          </a:p>
          <a:p>
            <a:r>
              <a:rPr lang="en-US" sz="1200" kern="1200" dirty="0" smtClean="0">
                <a:solidFill>
                  <a:schemeClr val="tx1"/>
                </a:solidFill>
                <a:latin typeface="+mn-lt"/>
                <a:ea typeface="+mn-ea"/>
                <a:cs typeface="+mn-cs"/>
              </a:rPr>
              <a:t>Associated with World War One, Home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1999-11-70-60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World War One women volunteered for essential work in order to release men for service in the armed forces. Between 1914-1918, around two million women volunteers replaced men in employment. Many female </a:t>
            </a:r>
            <a:r>
              <a:rPr lang="en-US" sz="1200" kern="1200" dirty="0" err="1" smtClean="0">
                <a:solidFill>
                  <a:schemeClr val="tx1"/>
                </a:solidFill>
                <a:latin typeface="+mn-lt"/>
                <a:ea typeface="+mn-ea"/>
                <a:cs typeface="+mn-cs"/>
              </a:rPr>
              <a:t>munition</a:t>
            </a:r>
            <a:r>
              <a:rPr lang="en-US" sz="1200" kern="1200" dirty="0" smtClean="0">
                <a:solidFill>
                  <a:schemeClr val="tx1"/>
                </a:solidFill>
                <a:latin typeface="+mn-lt"/>
                <a:ea typeface="+mn-ea"/>
                <a:cs typeface="+mn-cs"/>
              </a:rPr>
              <a:t> workers suffered from the chemicals they worked with, which turned their skin yellow, prompting the nickname ‘canaries’.</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11</a:t>
            </a:fld>
            <a:endParaRPr lang="en-US"/>
          </a:p>
        </p:txBody>
      </p:sp>
    </p:spTree>
    <p:extLst>
      <p:ext uri="{BB962C8B-B14F-4D97-AF65-F5344CB8AC3E}">
        <p14:creationId xmlns:p14="http://schemas.microsoft.com/office/powerpoint/2010/main" val="269992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Military Service Act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Lithographic </a:t>
            </a:r>
            <a:r>
              <a:rPr lang="en-US" sz="1200" kern="1200" dirty="0" smtClean="0">
                <a:solidFill>
                  <a:schemeClr val="tx1"/>
                </a:solidFill>
                <a:latin typeface="+mn-lt"/>
                <a:ea typeface="+mn-ea"/>
                <a:cs typeface="+mn-cs"/>
              </a:rPr>
              <a:t>posted published by the Parliamentary Recruiting Committee, No </a:t>
            </a:r>
            <a:r>
              <a:rPr lang="en-US" sz="1200" kern="1200" dirty="0" smtClean="0">
                <a:solidFill>
                  <a:schemeClr val="tx1"/>
                </a:solidFill>
                <a:latin typeface="+mn-lt"/>
                <a:ea typeface="+mn-ea"/>
                <a:cs typeface="+mn-cs"/>
              </a:rPr>
              <a:t>151.</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Printed </a:t>
            </a:r>
            <a:r>
              <a:rPr lang="en-US" sz="1200" kern="1200" dirty="0" smtClean="0">
                <a:solidFill>
                  <a:schemeClr val="tx1"/>
                </a:solidFill>
                <a:latin typeface="+mn-lt"/>
                <a:ea typeface="+mn-ea"/>
                <a:cs typeface="+mn-cs"/>
              </a:rPr>
              <a:t>by David Allen and Sons, </a:t>
            </a:r>
            <a:r>
              <a:rPr lang="en-US" sz="1200" kern="1200" dirty="0" smtClean="0">
                <a:solidFill>
                  <a:schemeClr val="tx1"/>
                </a:solidFill>
                <a:latin typeface="+mn-lt"/>
                <a:ea typeface="+mn-ea"/>
                <a:cs typeface="+mn-cs"/>
              </a:rPr>
              <a:t>no date.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a:t>
            </a:r>
            <a:r>
              <a:rPr lang="en-US" sz="1200" kern="1200" dirty="0" smtClean="0">
                <a:solidFill>
                  <a:schemeClr val="tx1"/>
                </a:solidFill>
                <a:latin typeface="+mn-lt"/>
                <a:ea typeface="+mn-ea"/>
                <a:cs typeface="+mn-cs"/>
              </a:rPr>
              <a:t>with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2014</a:t>
            </a:r>
            <a:r>
              <a:rPr lang="en-US" sz="1200" kern="1200" dirty="0" smtClean="0">
                <a:solidFill>
                  <a:schemeClr val="tx1"/>
                </a:solidFill>
                <a:latin typeface="+mn-lt"/>
                <a:ea typeface="+mn-ea"/>
                <a:cs typeface="+mn-cs"/>
              </a:rPr>
              <a:t>-07-31-1</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12</a:t>
            </a:fld>
            <a:endParaRPr lang="en-US"/>
          </a:p>
        </p:txBody>
      </p:sp>
    </p:spTree>
    <p:extLst>
      <p:ext uri="{BB962C8B-B14F-4D97-AF65-F5344CB8AC3E}">
        <p14:creationId xmlns:p14="http://schemas.microsoft.com/office/powerpoint/2010/main" val="32732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visit of David Lloyd George, 12 September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British Minister of Munitions, David Lloyd George (right), General Sir Douglas Haig, General Joffre and the French Under Secretary for Munitions, Albert Thomas (left), discuss the ongoing offensive at 14th Army Headquarters at </a:t>
            </a:r>
            <a:r>
              <a:rPr lang="en-US" sz="1200" kern="1200" dirty="0" err="1" smtClean="0">
                <a:solidFill>
                  <a:schemeClr val="tx1"/>
                </a:solidFill>
                <a:latin typeface="+mn-lt"/>
                <a:ea typeface="+mn-ea"/>
                <a:cs typeface="+mn-cs"/>
              </a:rPr>
              <a:t>Meaulte</a:t>
            </a:r>
            <a:r>
              <a:rPr lang="en-US" sz="1200" kern="1200" dirty="0" smtClean="0">
                <a:solidFill>
                  <a:schemeClr val="tx1"/>
                </a:solidFill>
                <a:latin typeface="+mn-lt"/>
                <a:ea typeface="+mn-ea"/>
                <a:cs typeface="+mn-cs"/>
              </a:rPr>
              <a:t> on the Somme.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1995-03-88-12</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13</a:t>
            </a:fld>
            <a:endParaRPr lang="en-US"/>
          </a:p>
        </p:txBody>
      </p:sp>
    </p:spTree>
    <p:extLst>
      <p:ext uri="{BB962C8B-B14F-4D97-AF65-F5344CB8AC3E}">
        <p14:creationId xmlns:p14="http://schemas.microsoft.com/office/powerpoint/2010/main" val="3760484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‘Watching Battle Progress Amongst Incredible Ruin’.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 of French High Command Officers watching the progress of an attack against a German stronghold</a:t>
            </a:r>
            <a:r>
              <a:rPr lang="en-US" sz="1200" kern="1200" baseline="0" dirty="0" smtClean="0">
                <a:solidFill>
                  <a:schemeClr val="tx1"/>
                </a:solidFill>
                <a:latin typeface="+mn-lt"/>
                <a:ea typeface="+mn-ea"/>
                <a:cs typeface="+mn-cs"/>
              </a:rPr>
              <a:t> on the </a:t>
            </a:r>
            <a:r>
              <a:rPr lang="en-US" sz="1200" kern="1200" dirty="0" smtClean="0">
                <a:solidFill>
                  <a:schemeClr val="tx1"/>
                </a:solidFill>
                <a:latin typeface="+mn-lt"/>
                <a:ea typeface="+mn-ea"/>
                <a:cs typeface="+mn-cs"/>
              </a:rPr>
              <a:t> Somme.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 collection of 164 British, French and Belgian official photographs,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2002-02-589-77</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14</a:t>
            </a:fld>
            <a:endParaRPr lang="en-US"/>
          </a:p>
        </p:txBody>
      </p:sp>
    </p:spTree>
    <p:extLst>
      <p:ext uri="{BB962C8B-B14F-4D97-AF65-F5344CB8AC3E}">
        <p14:creationId xmlns:p14="http://schemas.microsoft.com/office/powerpoint/2010/main" val="267045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camp inspection, 1916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t>
            </a:r>
            <a:r>
              <a:rPr lang="en-US" sz="1200" kern="1200" dirty="0" smtClean="0">
                <a:solidFill>
                  <a:schemeClr val="tx1"/>
                </a:solidFill>
                <a:latin typeface="+mn-lt"/>
                <a:ea typeface="+mn-ea"/>
                <a:cs typeface="+mn-cs"/>
              </a:rPr>
              <a:t>an album of 284 photographs compiled by 2nd Lt R T Cooper, 16th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Middlesex Regiment, 1914-1916, 10th Cadet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and 16th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Hampshire Regiment, 1916, Royal Engineers, 1916-1919.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1993</a:t>
            </a:r>
            <a:r>
              <a:rPr lang="en-US" sz="1200" kern="1200" dirty="0" smtClean="0">
                <a:solidFill>
                  <a:schemeClr val="tx1"/>
                </a:solidFill>
                <a:latin typeface="+mn-lt"/>
                <a:ea typeface="+mn-ea"/>
                <a:cs typeface="+mn-cs"/>
              </a:rPr>
              <a:t>-02-375-186</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15</a:t>
            </a:fld>
            <a:endParaRPr lang="en-US"/>
          </a:p>
        </p:txBody>
      </p:sp>
    </p:spTree>
    <p:extLst>
      <p:ext uri="{BB962C8B-B14F-4D97-AF65-F5344CB8AC3E}">
        <p14:creationId xmlns:p14="http://schemas.microsoft.com/office/powerpoint/2010/main" val="261264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detonation of a mine on the Somme, 1916.</a:t>
            </a:r>
            <a:endParaRPr lang="en-US" sz="1200" b="1"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Photograph, World War One, Western Front (1914-1918), 1916.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To supplement</a:t>
            </a:r>
            <a:r>
              <a:rPr lang="en-US" sz="1200" b="0" kern="1200" baseline="0" dirty="0" smtClean="0">
                <a:solidFill>
                  <a:schemeClr val="tx1"/>
                </a:solidFill>
                <a:latin typeface="+mn-lt"/>
                <a:ea typeface="+mn-ea"/>
                <a:cs typeface="+mn-cs"/>
              </a:rPr>
              <a:t> the week-long artillery bombardment before the launch of the attack, a</a:t>
            </a:r>
            <a:r>
              <a:rPr lang="en-US" sz="1200" b="0" kern="1200" dirty="0" smtClean="0">
                <a:solidFill>
                  <a:schemeClr val="tx1"/>
                </a:solidFill>
                <a:latin typeface="+mn-lt"/>
                <a:ea typeface="+mn-ea"/>
                <a:cs typeface="+mn-cs"/>
              </a:rPr>
              <a:t> mine was dug under the German lines at Hawthorn Redoubt. It was fired 10 minutes before the assault at Beaumont Hamel on the first day of the Battle of the Somme, 1 July 1916. Around 45,000 pounds of Ammonal exploded. The mine caused a crater 130 feet across by 58 feet deep. You can see the tiny</a:t>
            </a:r>
            <a:r>
              <a:rPr lang="en-US" sz="1200" b="0" kern="1200" baseline="0" dirty="0" smtClean="0">
                <a:solidFill>
                  <a:schemeClr val="tx1"/>
                </a:solidFill>
                <a:latin typeface="+mn-lt"/>
                <a:ea typeface="+mn-ea"/>
                <a:cs typeface="+mn-cs"/>
              </a:rPr>
              <a:t> figures of British soldiers watching the explosion bottom left.</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From a collection of 98 official war photographs.</a:t>
            </a: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2001-01-279-56</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16</a:t>
            </a:fld>
            <a:endParaRPr lang="en-US"/>
          </a:p>
        </p:txBody>
      </p:sp>
    </p:spTree>
    <p:extLst>
      <p:ext uri="{BB962C8B-B14F-4D97-AF65-F5344CB8AC3E}">
        <p14:creationId xmlns:p14="http://schemas.microsoft.com/office/powerpoint/2010/main" val="3432682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Stereoscopic photograph, Under cover of gas and smoke we break through to </a:t>
            </a:r>
            <a:r>
              <a:rPr lang="en-US" sz="1200" kern="1200" dirty="0" err="1" smtClean="0">
                <a:solidFill>
                  <a:schemeClr val="tx1"/>
                </a:solidFill>
                <a:latin typeface="+mn-lt"/>
                <a:ea typeface="+mn-ea"/>
                <a:cs typeface="+mn-cs"/>
              </a:rPr>
              <a:t>Serre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Thiepval</a:t>
            </a:r>
            <a:r>
              <a:rPr lang="en-US" sz="1200" kern="1200" dirty="0" smtClean="0">
                <a:solidFill>
                  <a:schemeClr val="tx1"/>
                </a:solidFill>
                <a:latin typeface="+mn-lt"/>
                <a:ea typeface="+mn-ea"/>
                <a:cs typeface="+mn-cs"/>
              </a:rPr>
              <a:t> (photo from captured prisoner), </a:t>
            </a:r>
            <a:r>
              <a:rPr lang="en-US" sz="1200" kern="1200" dirty="0" err="1" smtClean="0">
                <a:solidFill>
                  <a:schemeClr val="tx1"/>
                </a:solidFill>
                <a:latin typeface="+mn-lt"/>
                <a:ea typeface="+mn-ea"/>
                <a:cs typeface="+mn-cs"/>
              </a:rPr>
              <a:t>nd</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t>
            </a:r>
            <a:r>
              <a:rPr lang="en-US" sz="1200" kern="1200" dirty="0" smtClean="0">
                <a:solidFill>
                  <a:schemeClr val="tx1"/>
                </a:solidFill>
                <a:latin typeface="+mn-lt"/>
                <a:ea typeface="+mn-ea"/>
                <a:cs typeface="+mn-cs"/>
              </a:rPr>
              <a:t>a collection of one hundred and one stereoscopic photographs in box one of two entitled ‘The Great War’ including the official series.</a:t>
            </a:r>
          </a:p>
          <a:p>
            <a:r>
              <a:rPr lang="en-US" sz="1200" kern="1200" dirty="0" smtClean="0">
                <a:solidFill>
                  <a:schemeClr val="tx1"/>
                </a:solidFill>
                <a:latin typeface="+mn-lt"/>
                <a:ea typeface="+mn-ea"/>
                <a:cs typeface="+mn-cs"/>
              </a:rPr>
              <a:t>With stereoscopic viewer.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a:t>
            </a:r>
            <a:r>
              <a:rPr lang="en-US" sz="1200" kern="1200" dirty="0" smtClean="0">
                <a:solidFill>
                  <a:schemeClr val="tx1"/>
                </a:solidFill>
                <a:latin typeface="+mn-lt"/>
                <a:ea typeface="+mn-ea"/>
                <a:cs typeface="+mn-cs"/>
              </a:rPr>
              <a:t>with World War One, Western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1972-08-67-1-48</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17</a:t>
            </a:fld>
            <a:endParaRPr lang="en-US"/>
          </a:p>
        </p:txBody>
      </p:sp>
    </p:spTree>
    <p:extLst>
      <p:ext uri="{BB962C8B-B14F-4D97-AF65-F5344CB8AC3E}">
        <p14:creationId xmlns:p14="http://schemas.microsoft.com/office/powerpoint/2010/main" val="3146472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‘Off </a:t>
            </a:r>
            <a:r>
              <a:rPr lang="en-US" sz="1200" kern="1200" dirty="0" smtClean="0">
                <a:solidFill>
                  <a:schemeClr val="tx1"/>
                </a:solidFill>
                <a:latin typeface="+mn-lt"/>
                <a:ea typeface="+mn-ea"/>
                <a:cs typeface="+mn-cs"/>
              </a:rPr>
              <a:t>to the </a:t>
            </a:r>
            <a:r>
              <a:rPr lang="en-US" sz="1200" kern="1200" dirty="0" smtClean="0">
                <a:solidFill>
                  <a:schemeClr val="tx1"/>
                </a:solidFill>
                <a:latin typeface="+mn-lt"/>
                <a:ea typeface="+mn-ea"/>
                <a:cs typeface="+mn-cs"/>
              </a:rPr>
              <a:t>Front’.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a:t>
            </a:r>
            <a:r>
              <a:rPr lang="en-US" sz="1200" kern="1200" dirty="0" smtClean="0">
                <a:solidFill>
                  <a:schemeClr val="tx1"/>
                </a:solidFill>
                <a:latin typeface="+mn-lt"/>
                <a:ea typeface="+mn-ea"/>
                <a:cs typeface="+mn-cs"/>
              </a:rPr>
              <a:t>of five official war photographs: ‘Off to the Front’, troops marching along a suburban street, World War One (1914-1918</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2000</a:t>
            </a:r>
            <a:r>
              <a:rPr lang="en-US" sz="1200" kern="1200" dirty="0" smtClean="0">
                <a:solidFill>
                  <a:schemeClr val="tx1"/>
                </a:solidFill>
                <a:latin typeface="+mn-lt"/>
                <a:ea typeface="+mn-ea"/>
                <a:cs typeface="+mn-cs"/>
              </a:rPr>
              <a:t>-12-127-5</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18</a:t>
            </a:fld>
            <a:endParaRPr lang="en-US"/>
          </a:p>
        </p:txBody>
      </p:sp>
    </p:spTree>
    <p:extLst>
      <p:ext uri="{BB962C8B-B14F-4D97-AF65-F5344CB8AC3E}">
        <p14:creationId xmlns:p14="http://schemas.microsoft.com/office/powerpoint/2010/main" val="4268350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Indian </a:t>
            </a:r>
            <a:r>
              <a:rPr lang="en-US" sz="1200" kern="1200" dirty="0" smtClean="0">
                <a:solidFill>
                  <a:schemeClr val="tx1"/>
                </a:solidFill>
                <a:latin typeface="+mn-lt"/>
                <a:ea typeface="+mn-ea"/>
                <a:cs typeface="+mn-cs"/>
              </a:rPr>
              <a:t>Cavalry await the order to advance, Western Front, 1916 (c).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August 1914 an Indian Corps, including cavalry units, arrived in France. While the infantry were withdrawn to Mesopotamia in December 1915, most of the cavalry remained on the Western Front until 1918. It was hoped that once the enemy's front-line had been broken the cavalry would exploit the breach using their superior speed to reach the enemy's rear positions and destroy supply and communications lines. The static nature of much of the fighting on the Western Front meant that this did not occur and many cavalry soldiers ended up serving as infantrymen.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Collection of 98 official war photographs illustrating the British advance in the Western Front Campaign, World War One (1914-1918).</a:t>
            </a: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a:t>
            </a:r>
            <a:r>
              <a:rPr lang="en-US" sz="1200" kern="1200" dirty="0" smtClean="0">
                <a:solidFill>
                  <a:schemeClr val="tx1"/>
                </a:solidFill>
                <a:latin typeface="+mn-lt"/>
                <a:ea typeface="+mn-ea"/>
                <a:cs typeface="+mn-cs"/>
              </a:rPr>
              <a:t>-01-279-77</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19</a:t>
            </a:fld>
            <a:endParaRPr lang="en-US"/>
          </a:p>
        </p:txBody>
      </p:sp>
    </p:spTree>
    <p:extLst>
      <p:ext uri="{BB962C8B-B14F-4D97-AF65-F5344CB8AC3E}">
        <p14:creationId xmlns:p14="http://schemas.microsoft.com/office/powerpoint/2010/main" val="387722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0F7986-80EB-0B4F-ABCA-B3D410CB5357}" type="slidenum">
              <a:rPr lang="en-US" smtClean="0"/>
              <a:t>2</a:t>
            </a:fld>
            <a:endParaRPr lang="en-US"/>
          </a:p>
        </p:txBody>
      </p:sp>
    </p:spTree>
    <p:extLst>
      <p:ext uri="{BB962C8B-B14F-4D97-AF65-F5344CB8AC3E}">
        <p14:creationId xmlns:p14="http://schemas.microsoft.com/office/powerpoint/2010/main" val="347005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‘German </a:t>
            </a:r>
            <a:r>
              <a:rPr lang="en-US" sz="1200" kern="1200" dirty="0" smtClean="0">
                <a:solidFill>
                  <a:schemeClr val="tx1"/>
                </a:solidFill>
                <a:latin typeface="+mn-lt"/>
                <a:ea typeface="+mn-ea"/>
                <a:cs typeface="+mn-cs"/>
              </a:rPr>
              <a:t>Trenches, La </a:t>
            </a:r>
            <a:r>
              <a:rPr lang="en-US" sz="1200" kern="1200" dirty="0" err="1" smtClean="0">
                <a:solidFill>
                  <a:schemeClr val="tx1"/>
                </a:solidFill>
                <a:latin typeface="+mn-lt"/>
                <a:ea typeface="+mn-ea"/>
                <a:cs typeface="+mn-cs"/>
              </a:rPr>
              <a:t>Boisselle</a:t>
            </a:r>
            <a:r>
              <a:rPr lang="en-US" sz="1200" kern="1200" dirty="0" smtClean="0">
                <a:solidFill>
                  <a:schemeClr val="tx1"/>
                </a:solidFill>
                <a:latin typeface="+mn-lt"/>
                <a:ea typeface="+mn-ea"/>
                <a:cs typeface="+mn-cs"/>
              </a:rPr>
              <a:t> [sic]. Occupied by the British 1st July </a:t>
            </a:r>
            <a:r>
              <a:rPr lang="en-US" sz="1200" kern="1200" dirty="0" smtClean="0">
                <a:solidFill>
                  <a:schemeClr val="tx1"/>
                </a:solidFill>
                <a:latin typeface="+mn-lt"/>
                <a:ea typeface="+mn-ea"/>
                <a:cs typeface="+mn-cs"/>
              </a:rPr>
              <a:t>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188 copy photographs taken by Lt Patrick Robert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 Royal Engineers, World War One, Western Front, 1915-1917</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had pre-War Service with King Edward’s Horse and served initially with 8th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East Lancashire Regiment, however, as a trained chemist, once gas warfare began he was transferred to the Royal Engineers’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 The dead body is a German soldier.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Photographs </a:t>
            </a:r>
            <a:r>
              <a:rPr lang="en-US" sz="1200" kern="1200" dirty="0" smtClean="0">
                <a:solidFill>
                  <a:schemeClr val="tx1"/>
                </a:solidFill>
                <a:latin typeface="+mn-lt"/>
                <a:ea typeface="+mn-ea"/>
                <a:cs typeface="+mn-cs"/>
              </a:rPr>
              <a:t>are captioned by 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2002-02-902-58</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20</a:t>
            </a:fld>
            <a:endParaRPr lang="en-US"/>
          </a:p>
        </p:txBody>
      </p:sp>
    </p:spTree>
    <p:extLst>
      <p:ext uri="{BB962C8B-B14F-4D97-AF65-F5344CB8AC3E}">
        <p14:creationId xmlns:p14="http://schemas.microsoft.com/office/powerpoint/2010/main" val="4194249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British soldiers with casualty.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Collection </a:t>
            </a:r>
            <a:r>
              <a:rPr lang="en-US" sz="1200" kern="1200" dirty="0" smtClean="0">
                <a:solidFill>
                  <a:schemeClr val="tx1"/>
                </a:solidFill>
                <a:latin typeface="+mn-lt"/>
                <a:ea typeface="+mn-ea"/>
                <a:cs typeface="+mn-cs"/>
              </a:rPr>
              <a:t>of 98 official war photographs illustrating the British advance in the Western Front Campaign, World War One (1914-1918).</a:t>
            </a: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a:t>
            </a:r>
            <a:r>
              <a:rPr lang="en-US" sz="1200" kern="1200" dirty="0" smtClean="0">
                <a:solidFill>
                  <a:schemeClr val="tx1"/>
                </a:solidFill>
                <a:latin typeface="+mn-lt"/>
                <a:ea typeface="+mn-ea"/>
                <a:cs typeface="+mn-cs"/>
              </a:rPr>
              <a:t>-01-279-55</a:t>
            </a:r>
          </a:p>
          <a:p>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21</a:t>
            </a:fld>
            <a:endParaRPr lang="en-US"/>
          </a:p>
        </p:txBody>
      </p:sp>
    </p:spTree>
    <p:extLst>
      <p:ext uri="{BB962C8B-B14F-4D97-AF65-F5344CB8AC3E}">
        <p14:creationId xmlns:p14="http://schemas.microsoft.com/office/powerpoint/2010/main" val="819857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troops with tank.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a:t>
            </a:r>
            <a:r>
              <a:rPr lang="en-US" sz="1200" kern="1200" dirty="0" smtClean="0">
                <a:solidFill>
                  <a:schemeClr val="tx1"/>
                </a:solidFill>
                <a:latin typeface="+mn-lt"/>
                <a:ea typeface="+mn-ea"/>
                <a:cs typeface="+mn-cs"/>
              </a:rPr>
              <a:t>with World War One, Western Front (1914-1918).</a:t>
            </a:r>
          </a:p>
          <a:p>
            <a:r>
              <a:rPr lang="en-US" sz="1200" kern="1200" dirty="0" smtClean="0">
                <a:solidFill>
                  <a:schemeClr val="tx1"/>
                </a:solidFill>
                <a:latin typeface="+mn-lt"/>
                <a:ea typeface="+mn-ea"/>
                <a:cs typeface="+mn-cs"/>
              </a:rPr>
              <a:t>From a group of 550 photographs, compiled by Lord Henry Seymour Rawlinson while Commander in Chief in India, 1916 (c)-1919.</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1952</a:t>
            </a:r>
            <a:r>
              <a:rPr lang="en-US" sz="1200" kern="1200" dirty="0" smtClean="0">
                <a:solidFill>
                  <a:schemeClr val="tx1"/>
                </a:solidFill>
                <a:latin typeface="+mn-lt"/>
                <a:ea typeface="+mn-ea"/>
                <a:cs typeface="+mn-cs"/>
              </a:rPr>
              <a:t>-01-33-55-87</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22</a:t>
            </a:fld>
            <a:endParaRPr lang="en-US"/>
          </a:p>
        </p:txBody>
      </p:sp>
    </p:spTree>
    <p:extLst>
      <p:ext uri="{BB962C8B-B14F-4D97-AF65-F5344CB8AC3E}">
        <p14:creationId xmlns:p14="http://schemas.microsoft.com/office/powerpoint/2010/main" val="260095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Photograph of British wounded at an advanced dressing station behind the Somme front,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Collection of 98 official war photographs illustrating the British advance in the Western Front Campaign, World War One (1914-1918).</a:t>
            </a: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2001-01-279-19</a:t>
            </a:r>
            <a:endParaRPr lang="en-US" dirty="0"/>
          </a:p>
        </p:txBody>
      </p:sp>
      <p:sp>
        <p:nvSpPr>
          <p:cNvPr id="4" name="Slide Number Placeholder 3"/>
          <p:cNvSpPr>
            <a:spLocks noGrp="1"/>
          </p:cNvSpPr>
          <p:nvPr>
            <p:ph type="sldNum" sz="quarter" idx="10"/>
          </p:nvPr>
        </p:nvSpPr>
        <p:spPr/>
        <p:txBody>
          <a:bodyPr/>
          <a:lstStyle/>
          <a:p>
            <a:fld id="{8563F7FA-B147-A748-A926-3EA8CB3EFDFD}" type="slidenum">
              <a:rPr lang="en-US" smtClean="0"/>
              <a:t>23</a:t>
            </a:fld>
            <a:endParaRPr lang="en-US"/>
          </a:p>
        </p:txBody>
      </p:sp>
    </p:spTree>
    <p:extLst>
      <p:ext uri="{BB962C8B-B14F-4D97-AF65-F5344CB8AC3E}">
        <p14:creationId xmlns:p14="http://schemas.microsoft.com/office/powerpoint/2010/main" val="2809547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Scene around </a:t>
            </a:r>
            <a:r>
              <a:rPr lang="en-US" sz="1200" kern="1200" dirty="0" err="1" smtClean="0">
                <a:solidFill>
                  <a:schemeClr val="tx1"/>
                </a:solidFill>
                <a:latin typeface="+mn-lt"/>
                <a:ea typeface="+mn-ea"/>
                <a:cs typeface="+mn-cs"/>
              </a:rPr>
              <a:t>Contalmaison</a:t>
            </a:r>
            <a:r>
              <a:rPr lang="en-US" sz="1200" kern="1200" dirty="0" smtClean="0">
                <a:solidFill>
                  <a:schemeClr val="tx1"/>
                </a:solidFill>
                <a:latin typeface="+mn-lt"/>
                <a:ea typeface="+mn-ea"/>
                <a:cs typeface="+mn-cs"/>
              </a:rPr>
              <a:t> Chateau, 1917. A year ago the scene of one of the most glorious British victories. The graves of the fallen heroes are always carefully tended, the French inhabitants coming for miles to deposit their floral offerings'.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 collection of official and aerial photographs of the Western Front,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t>
            </a:r>
            <a:r>
              <a:rPr lang="en-US" sz="1200" kern="1200" dirty="0" smtClean="0">
                <a:solidFill>
                  <a:schemeClr val="tx1"/>
                </a:solidFill>
                <a:latin typeface="+mn-lt"/>
                <a:ea typeface="+mn-ea"/>
                <a:cs typeface="+mn-cs"/>
              </a:rPr>
              <a:t>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a:t>
            </a:r>
            <a:r>
              <a:rPr lang="en-US" sz="1200" kern="1200" dirty="0" smtClean="0">
                <a:solidFill>
                  <a:schemeClr val="tx1"/>
                </a:solidFill>
                <a:latin typeface="+mn-lt"/>
                <a:ea typeface="+mn-ea"/>
                <a:cs typeface="+mn-cs"/>
              </a:rPr>
              <a:t>-01-277-11</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24</a:t>
            </a:fld>
            <a:endParaRPr lang="en-US"/>
          </a:p>
        </p:txBody>
      </p:sp>
    </p:spTree>
    <p:extLst>
      <p:ext uri="{BB962C8B-B14F-4D97-AF65-F5344CB8AC3E}">
        <p14:creationId xmlns:p14="http://schemas.microsoft.com/office/powerpoint/2010/main" val="3442505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German </a:t>
            </a:r>
            <a:r>
              <a:rPr lang="en-US" sz="1200" kern="1200" dirty="0" smtClean="0">
                <a:solidFill>
                  <a:schemeClr val="tx1"/>
                </a:solidFill>
                <a:latin typeface="+mn-lt"/>
                <a:ea typeface="+mn-ea"/>
                <a:cs typeface="+mn-cs"/>
              </a:rPr>
              <a:t>prisoners of war captured during the battle of the </a:t>
            </a:r>
            <a:r>
              <a:rPr lang="en-US" sz="1200" kern="1200" dirty="0" err="1" smtClean="0">
                <a:solidFill>
                  <a:schemeClr val="tx1"/>
                </a:solidFill>
                <a:latin typeface="+mn-lt"/>
                <a:ea typeface="+mn-ea"/>
                <a:cs typeface="+mn-cs"/>
              </a:rPr>
              <a:t>Menin</a:t>
            </a:r>
            <a:r>
              <a:rPr lang="en-US" sz="1200" kern="1200" dirty="0" smtClean="0">
                <a:solidFill>
                  <a:schemeClr val="tx1"/>
                </a:solidFill>
                <a:latin typeface="+mn-lt"/>
                <a:ea typeface="+mn-ea"/>
                <a:cs typeface="+mn-cs"/>
              </a:rPr>
              <a:t> Road.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t>
            </a:r>
            <a:r>
              <a:rPr lang="en-US" sz="1200" kern="1200" dirty="0" smtClean="0">
                <a:solidFill>
                  <a:schemeClr val="tx1"/>
                </a:solidFill>
                <a:latin typeface="+mn-lt"/>
                <a:ea typeface="+mn-ea"/>
                <a:cs typeface="+mn-cs"/>
              </a:rPr>
              <a:t>an album of 76 official photographs, 1916-1917.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Associated </a:t>
            </a:r>
            <a:r>
              <a:rPr lang="en-US" sz="1200" kern="1200" dirty="0" smtClean="0">
                <a:solidFill>
                  <a:schemeClr val="tx1"/>
                </a:solidFill>
                <a:latin typeface="+mn-lt"/>
                <a:ea typeface="+mn-ea"/>
                <a:cs typeface="+mn-cs"/>
              </a:rPr>
              <a:t>with World War One, Western Front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1999</a:t>
            </a:r>
            <a:r>
              <a:rPr lang="en-US" sz="1200" kern="1200" dirty="0" smtClean="0">
                <a:solidFill>
                  <a:schemeClr val="tx1"/>
                </a:solidFill>
                <a:latin typeface="+mn-lt"/>
                <a:ea typeface="+mn-ea"/>
                <a:cs typeface="+mn-cs"/>
              </a:rPr>
              <a:t>-11-70-63</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25</a:t>
            </a:fld>
            <a:endParaRPr lang="en-US"/>
          </a:p>
        </p:txBody>
      </p:sp>
    </p:spTree>
    <p:extLst>
      <p:ext uri="{BB962C8B-B14F-4D97-AF65-F5344CB8AC3E}">
        <p14:creationId xmlns:p14="http://schemas.microsoft.com/office/powerpoint/2010/main" val="114651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South Fortin. Fire Trench at </a:t>
            </a:r>
            <a:r>
              <a:rPr lang="en-US" sz="1200" kern="1200" dirty="0" err="1" smtClean="0">
                <a:solidFill>
                  <a:schemeClr val="tx1"/>
                </a:solidFill>
                <a:latin typeface="+mn-lt"/>
                <a:ea typeface="+mn-ea"/>
                <a:cs typeface="+mn-cs"/>
              </a:rPr>
              <a:t>Fonquevilliers</a:t>
            </a:r>
            <a:r>
              <a:rPr lang="en-US" sz="1200" kern="1200" dirty="0" smtClean="0">
                <a:solidFill>
                  <a:schemeClr val="tx1"/>
                </a:solidFill>
                <a:latin typeface="+mn-lt"/>
                <a:ea typeface="+mn-ea"/>
                <a:cs typeface="+mn-cs"/>
              </a:rPr>
              <a:t> [sic], Nov </a:t>
            </a:r>
            <a:r>
              <a:rPr lang="en-US" sz="1200" kern="1200" dirty="0" smtClean="0">
                <a:solidFill>
                  <a:schemeClr val="tx1"/>
                </a:solidFill>
                <a:latin typeface="+mn-lt"/>
                <a:ea typeface="+mn-ea"/>
                <a:cs typeface="+mn-cs"/>
              </a:rPr>
              <a:t>1915’.</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a:t>
            </a:r>
            <a:r>
              <a:rPr lang="en-US" sz="1200" kern="1200" dirty="0" smtClean="0">
                <a:solidFill>
                  <a:schemeClr val="tx1"/>
                </a:solidFill>
                <a:latin typeface="+mn-lt"/>
                <a:ea typeface="+mn-ea"/>
                <a:cs typeface="+mn-cs"/>
              </a:rPr>
              <a:t>of 188 copy photographs taken by Lt Patrick Robert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 Royal Engineers, World War One, Western Front, 1915-1917.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had pre-War Service with King Edward’s Horse and served initially with 8th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East Lancashire Regiment, however, as a trained chemist, once gas warfare began he was transferred to the Royal Engineers’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Photographs are captioned by 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2002</a:t>
            </a:r>
            <a:r>
              <a:rPr lang="en-US" sz="1200" kern="1200" dirty="0" smtClean="0">
                <a:solidFill>
                  <a:schemeClr val="tx1"/>
                </a:solidFill>
                <a:latin typeface="+mn-lt"/>
                <a:ea typeface="+mn-ea"/>
                <a:cs typeface="+mn-cs"/>
              </a:rPr>
              <a:t>-02-902-1</a:t>
            </a:r>
          </a:p>
          <a:p>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26</a:t>
            </a:fld>
            <a:endParaRPr lang="en-US"/>
          </a:p>
        </p:txBody>
      </p:sp>
    </p:spTree>
    <p:extLst>
      <p:ext uri="{BB962C8B-B14F-4D97-AF65-F5344CB8AC3E}">
        <p14:creationId xmlns:p14="http://schemas.microsoft.com/office/powerpoint/2010/main" val="644476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‘FIERCE </a:t>
            </a:r>
            <a:r>
              <a:rPr lang="en-US" sz="1200" kern="1200" dirty="0" smtClean="0">
                <a:solidFill>
                  <a:schemeClr val="tx1"/>
                </a:solidFill>
                <a:latin typeface="+mn-lt"/>
                <a:ea typeface="+mn-ea"/>
                <a:cs typeface="+mn-cs"/>
              </a:rPr>
              <a:t>ATTACK BY PRUSSIAN GUARD. VIGOROUS WILTS AND </a:t>
            </a:r>
            <a:r>
              <a:rPr lang="en-US" sz="1200" kern="1200" dirty="0" smtClean="0">
                <a:solidFill>
                  <a:schemeClr val="tx1"/>
                </a:solidFill>
                <a:latin typeface="+mn-lt"/>
                <a:ea typeface="+mn-ea"/>
                <a:cs typeface="+mn-cs"/>
              </a:rPr>
              <a:t>WORCESTERS.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shock of the assault was met mainly by the Wiltshire and Worcestershire men, who, in spite of the heavy shelling to which they had been subjected, stood firm and beat back the enemy, who had severe losses. Considering the importance that the enemy attaches to the ground he has lost in the </a:t>
            </a:r>
            <a:r>
              <a:rPr lang="en-US" sz="1200" kern="1200" dirty="0" err="1" smtClean="0">
                <a:solidFill>
                  <a:schemeClr val="tx1"/>
                </a:solidFill>
                <a:latin typeface="+mn-lt"/>
                <a:ea typeface="+mn-ea"/>
                <a:cs typeface="+mn-cs"/>
              </a:rPr>
              <a:t>Thiepval</a:t>
            </a:r>
            <a:r>
              <a:rPr lang="en-US" sz="1200" kern="1200" dirty="0" smtClean="0">
                <a:solidFill>
                  <a:schemeClr val="tx1"/>
                </a:solidFill>
                <a:latin typeface="+mn-lt"/>
                <a:ea typeface="+mn-ea"/>
                <a:cs typeface="+mn-cs"/>
              </a:rPr>
              <a:t> sector, the defeat of the Prussian Guard indicates a declining strength in </a:t>
            </a:r>
            <a:r>
              <a:rPr lang="en-US" sz="1200" kern="1200" dirty="0" smtClean="0">
                <a:solidFill>
                  <a:schemeClr val="tx1"/>
                </a:solidFill>
                <a:latin typeface="+mn-lt"/>
                <a:ea typeface="+mn-ea"/>
                <a:cs typeface="+mn-cs"/>
              </a:rPr>
              <a:t>attack’.</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Men </a:t>
            </a:r>
            <a:r>
              <a:rPr lang="en-US" sz="1200" kern="1200" dirty="0" smtClean="0">
                <a:solidFill>
                  <a:schemeClr val="tx1"/>
                </a:solidFill>
                <a:latin typeface="+mn-lt"/>
                <a:ea typeface="+mn-ea"/>
                <a:cs typeface="+mn-cs"/>
              </a:rPr>
              <a:t>of the Worcestershire Regiment marching to the front, waving their helmets and a mallet in the air, Summer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2007</a:t>
            </a:r>
            <a:r>
              <a:rPr lang="en-US" sz="1200" kern="1200" dirty="0" smtClean="0">
                <a:solidFill>
                  <a:schemeClr val="tx1"/>
                </a:solidFill>
                <a:latin typeface="+mn-lt"/>
                <a:ea typeface="+mn-ea"/>
                <a:cs typeface="+mn-cs"/>
              </a:rPr>
              <a:t>-03-7-</a:t>
            </a:r>
            <a:r>
              <a:rPr lang="en-US" sz="1200" kern="1200" dirty="0" smtClean="0">
                <a:solidFill>
                  <a:schemeClr val="tx1"/>
                </a:solidFill>
                <a:latin typeface="+mn-lt"/>
                <a:ea typeface="+mn-ea"/>
                <a:cs typeface="+mn-cs"/>
              </a:rPr>
              <a:t>99</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38919A-2212-024B-B192-583D550D71F2}" type="slidenum">
              <a:rPr lang="en-US" smtClean="0"/>
              <a:t>27</a:t>
            </a:fld>
            <a:endParaRPr lang="en-US"/>
          </a:p>
        </p:txBody>
      </p:sp>
    </p:spTree>
    <p:extLst>
      <p:ext uri="{BB962C8B-B14F-4D97-AF65-F5344CB8AC3E}">
        <p14:creationId xmlns:p14="http://schemas.microsoft.com/office/powerpoint/2010/main" val="134197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‘Grave </a:t>
            </a:r>
            <a:r>
              <a:rPr lang="en-US" sz="1200" kern="1200" dirty="0" smtClean="0">
                <a:solidFill>
                  <a:schemeClr val="tx1"/>
                </a:solidFill>
                <a:latin typeface="+mn-lt"/>
                <a:ea typeface="+mn-ea"/>
                <a:cs typeface="+mn-cs"/>
              </a:rPr>
              <a:t>of an unknown British soldier near </a:t>
            </a:r>
            <a:r>
              <a:rPr lang="en-US" sz="1200" kern="1200" dirty="0" err="1" smtClean="0">
                <a:solidFill>
                  <a:schemeClr val="tx1"/>
                </a:solidFill>
                <a:latin typeface="+mn-lt"/>
                <a:ea typeface="+mn-ea"/>
                <a:cs typeface="+mn-cs"/>
              </a:rPr>
              <a:t>Ginchy</a:t>
            </a:r>
            <a:r>
              <a:rPr 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Shows </a:t>
            </a:r>
            <a:r>
              <a:rPr lang="en-US" sz="1200" kern="1200" dirty="0" smtClean="0">
                <a:solidFill>
                  <a:schemeClr val="tx1"/>
                </a:solidFill>
                <a:latin typeface="+mn-lt"/>
                <a:ea typeface="+mn-ea"/>
                <a:cs typeface="+mn-cs"/>
              </a:rPr>
              <a:t>a cross and grave marked with two rifles, on one of which is hung a service cap. The rank Corporal, unit Connaught Rangers and date Sept are visible. Probably relates to 6th </a:t>
            </a:r>
            <a:r>
              <a:rPr lang="en-US" sz="1200" kern="1200" dirty="0" smtClean="0">
                <a:solidFill>
                  <a:schemeClr val="tx1"/>
                </a:solidFill>
                <a:latin typeface="+mn-lt"/>
                <a:ea typeface="+mn-ea"/>
                <a:cs typeface="+mn-cs"/>
              </a:rPr>
              <a:t>Battalion </a:t>
            </a:r>
            <a:r>
              <a:rPr lang="en-US" sz="1200" kern="1200" dirty="0" smtClean="0">
                <a:solidFill>
                  <a:schemeClr val="tx1"/>
                </a:solidFill>
                <a:latin typeface="+mn-lt"/>
                <a:ea typeface="+mn-ea"/>
                <a:cs typeface="+mn-cs"/>
              </a:rPr>
              <a:t>Connaught Rangers and the Battle of </a:t>
            </a:r>
            <a:r>
              <a:rPr lang="en-US" sz="1200" kern="1200" dirty="0" err="1" smtClean="0">
                <a:solidFill>
                  <a:schemeClr val="tx1"/>
                </a:solidFill>
                <a:latin typeface="+mn-lt"/>
                <a:ea typeface="+mn-ea"/>
                <a:cs typeface="+mn-cs"/>
              </a:rPr>
              <a:t>Ginchy</a:t>
            </a:r>
            <a:r>
              <a:rPr lang="en-US" sz="1200" kern="1200" dirty="0" smtClean="0">
                <a:solidFill>
                  <a:schemeClr val="tx1"/>
                </a:solidFill>
                <a:latin typeface="+mn-lt"/>
                <a:ea typeface="+mn-ea"/>
                <a:cs typeface="+mn-cs"/>
              </a:rPr>
              <a:t>, September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2007</a:t>
            </a:r>
            <a:r>
              <a:rPr lang="en-US" sz="1200" kern="1200" dirty="0" smtClean="0">
                <a:solidFill>
                  <a:schemeClr val="tx1"/>
                </a:solidFill>
                <a:latin typeface="+mn-lt"/>
                <a:ea typeface="+mn-ea"/>
                <a:cs typeface="+mn-cs"/>
              </a:rPr>
              <a:t>-03-7-158</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28</a:t>
            </a:fld>
            <a:endParaRPr lang="en-US"/>
          </a:p>
        </p:txBody>
      </p:sp>
    </p:spTree>
    <p:extLst>
      <p:ext uri="{BB962C8B-B14F-4D97-AF65-F5344CB8AC3E}">
        <p14:creationId xmlns:p14="http://schemas.microsoft.com/office/powerpoint/2010/main" val="377238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Trench map, </a:t>
            </a:r>
            <a:r>
              <a:rPr lang="en-US" sz="1200" kern="1200" dirty="0" err="1" smtClean="0">
                <a:solidFill>
                  <a:schemeClr val="tx1"/>
                </a:solidFill>
                <a:latin typeface="+mn-lt"/>
                <a:ea typeface="+mn-ea"/>
                <a:cs typeface="+mn-cs"/>
              </a:rPr>
              <a:t>Meaulte</a:t>
            </a:r>
            <a:r>
              <a:rPr lang="en-US" sz="1200" kern="1200" dirty="0" smtClean="0">
                <a:solidFill>
                  <a:schemeClr val="tx1"/>
                </a:solidFill>
                <a:latin typeface="+mn-lt"/>
                <a:ea typeface="+mn-ea"/>
                <a:cs typeface="+mn-cs"/>
              </a:rPr>
              <a:t>, 62D NE2, edition 2B.</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t>
            </a:r>
            <a:r>
              <a:rPr lang="en-US" sz="1200" kern="1200" dirty="0" smtClean="0">
                <a:solidFill>
                  <a:schemeClr val="tx1"/>
                </a:solidFill>
                <a:latin typeface="+mn-lt"/>
                <a:ea typeface="+mn-ea"/>
                <a:cs typeface="+mn-cs"/>
              </a:rPr>
              <a:t>a collection of papers belonging to </a:t>
            </a:r>
            <a:r>
              <a:rPr lang="en-US" sz="1200" kern="1200" dirty="0" smtClean="0">
                <a:solidFill>
                  <a:schemeClr val="tx1"/>
                </a:solidFill>
                <a:latin typeface="+mn-lt"/>
                <a:ea typeface="+mn-ea"/>
                <a:cs typeface="+mn-cs"/>
              </a:rPr>
              <a:t>Captain  </a:t>
            </a:r>
            <a:r>
              <a:rPr lang="en-US" sz="1200" kern="1200" dirty="0" smtClean="0">
                <a:solidFill>
                  <a:schemeClr val="tx1"/>
                </a:solidFill>
                <a:latin typeface="+mn-lt"/>
                <a:ea typeface="+mn-ea"/>
                <a:cs typeface="+mn-cs"/>
              </a:rPr>
              <a:t>Siegfried Sassoon, World War One, Western Front (1914-1918)</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trench maps show the</a:t>
            </a:r>
            <a:r>
              <a:rPr lang="en-US" sz="1200" kern="1200" baseline="0" dirty="0" smtClean="0">
                <a:solidFill>
                  <a:schemeClr val="tx1"/>
                </a:solidFill>
                <a:latin typeface="+mn-lt"/>
                <a:ea typeface="+mn-ea"/>
                <a:cs typeface="+mn-cs"/>
              </a:rPr>
              <a:t> British trenches in blue and the German trenches in red. The battlefield is neatly bisected by a straight road running from Albert in the south-west to </a:t>
            </a:r>
            <a:r>
              <a:rPr lang="en-US" sz="1200" kern="1200" baseline="0" dirty="0" err="1" smtClean="0">
                <a:solidFill>
                  <a:schemeClr val="tx1"/>
                </a:solidFill>
                <a:latin typeface="+mn-lt"/>
                <a:ea typeface="+mn-ea"/>
                <a:cs typeface="+mn-cs"/>
              </a:rPr>
              <a:t>Bapaume</a:t>
            </a:r>
            <a:r>
              <a:rPr lang="en-US" sz="1200" kern="1200" baseline="0" dirty="0" smtClean="0">
                <a:solidFill>
                  <a:schemeClr val="tx1"/>
                </a:solidFill>
                <a:latin typeface="+mn-lt"/>
                <a:ea typeface="+mn-ea"/>
                <a:cs typeface="+mn-cs"/>
              </a:rPr>
              <a:t> in the north-east. The poet Siegfried Sassoon fought in the Battle of the Somme. He saw action at </a:t>
            </a:r>
            <a:r>
              <a:rPr lang="en-US" sz="1200" kern="1200" baseline="0" dirty="0" err="1" smtClean="0">
                <a:solidFill>
                  <a:schemeClr val="tx1"/>
                </a:solidFill>
                <a:latin typeface="+mn-lt"/>
                <a:ea typeface="+mn-ea"/>
                <a:cs typeface="+mn-cs"/>
              </a:rPr>
              <a:t>Mametz</a:t>
            </a:r>
            <a:r>
              <a:rPr lang="en-US" sz="1200" kern="1200" baseline="0" dirty="0" smtClean="0">
                <a:solidFill>
                  <a:schemeClr val="tx1"/>
                </a:solidFill>
                <a:latin typeface="+mn-lt"/>
                <a:ea typeface="+mn-ea"/>
                <a:cs typeface="+mn-cs"/>
              </a:rPr>
              <a:t> Wood, </a:t>
            </a:r>
            <a:r>
              <a:rPr lang="en-US" sz="1200" kern="1200" baseline="0" dirty="0" err="1" smtClean="0">
                <a:solidFill>
                  <a:schemeClr val="tx1"/>
                </a:solidFill>
                <a:latin typeface="+mn-lt"/>
                <a:ea typeface="+mn-ea"/>
                <a:cs typeface="+mn-cs"/>
              </a:rPr>
              <a:t>centre</a:t>
            </a:r>
            <a:r>
              <a:rPr lang="en-US" sz="1200" kern="1200" baseline="0" dirty="0" smtClean="0">
                <a:solidFill>
                  <a:schemeClr val="tx1"/>
                </a:solidFill>
                <a:latin typeface="+mn-lt"/>
                <a:ea typeface="+mn-ea"/>
                <a:cs typeface="+mn-cs"/>
              </a:rPr>
              <a:t> right on the map, where his bravery won him the Military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1995</a:t>
            </a:r>
            <a:r>
              <a:rPr lang="en-US" sz="1200" kern="1200" dirty="0" smtClean="0">
                <a:solidFill>
                  <a:schemeClr val="tx1"/>
                </a:solidFill>
                <a:latin typeface="+mn-lt"/>
                <a:ea typeface="+mn-ea"/>
                <a:cs typeface="+mn-cs"/>
              </a:rPr>
              <a:t>-08-11-18</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3</a:t>
            </a:fld>
            <a:endParaRPr lang="en-US"/>
          </a:p>
        </p:txBody>
      </p:sp>
    </p:spTree>
    <p:extLst>
      <p:ext uri="{BB962C8B-B14F-4D97-AF65-F5344CB8AC3E}">
        <p14:creationId xmlns:p14="http://schemas.microsoft.com/office/powerpoint/2010/main" val="89445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Stereoscopic photograph: '</a:t>
            </a:r>
            <a:r>
              <a:rPr lang="en-US" sz="1200" kern="1200" dirty="0" err="1" smtClean="0">
                <a:solidFill>
                  <a:schemeClr val="tx1"/>
                </a:solidFill>
                <a:latin typeface="+mn-lt"/>
                <a:ea typeface="+mn-ea"/>
                <a:cs typeface="+mn-cs"/>
              </a:rPr>
              <a:t>Delville</a:t>
            </a:r>
            <a:r>
              <a:rPr lang="en-US" sz="1200" kern="1200" dirty="0" smtClean="0">
                <a:solidFill>
                  <a:schemeClr val="tx1"/>
                </a:solidFill>
                <a:latin typeface="+mn-lt"/>
                <a:ea typeface="+mn-ea"/>
                <a:cs typeface="+mn-cs"/>
              </a:rPr>
              <a:t> Wood, shattered in fierce struggles by the South Africans who heroically resisted fierce attack'.</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a:t>
            </a:r>
            <a:r>
              <a:rPr lang="en-US" sz="1200" kern="1200" dirty="0" smtClean="0">
                <a:solidFill>
                  <a:schemeClr val="tx1"/>
                </a:solidFill>
                <a:latin typeface="+mn-lt"/>
                <a:ea typeface="+mn-ea"/>
                <a:cs typeface="+mn-cs"/>
              </a:rPr>
              <a:t>of 100 stereoscopic photographs associated with World War One, Western Front (1914-1918).</a:t>
            </a:r>
          </a:p>
          <a:p>
            <a:r>
              <a:rPr lang="en-US" sz="1200" kern="1200" dirty="0" smtClean="0">
                <a:solidFill>
                  <a:schemeClr val="tx1"/>
                </a:solidFill>
                <a:latin typeface="+mn-lt"/>
                <a:ea typeface="+mn-ea"/>
                <a:cs typeface="+mn-cs"/>
              </a:rPr>
              <a:t>From the collection of the former Buffs Regimental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2001-02-256-54</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Stereographs consist of two identical photographs paired in such a way that when seen through a special viewing instrument, a stereoscope, they appear as a three-dimensional images. By 1899 the photographs were mounted on thick card that was given a slight curvature to increase the illusion of depth.</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4</a:t>
            </a:fld>
            <a:endParaRPr lang="en-US"/>
          </a:p>
        </p:txBody>
      </p:sp>
    </p:spTree>
    <p:extLst>
      <p:ext uri="{BB962C8B-B14F-4D97-AF65-F5344CB8AC3E}">
        <p14:creationId xmlns:p14="http://schemas.microsoft.com/office/powerpoint/2010/main" val="2873785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‘Firing Practice at </a:t>
            </a:r>
            <a:r>
              <a:rPr lang="en-US" sz="1200" kern="1200" dirty="0" err="1" smtClean="0">
                <a:solidFill>
                  <a:schemeClr val="tx1"/>
                </a:solidFill>
                <a:latin typeface="+mn-lt"/>
                <a:ea typeface="+mn-ea"/>
                <a:cs typeface="+mn-cs"/>
              </a:rPr>
              <a:t>Helfaut</a:t>
            </a:r>
            <a:r>
              <a:rPr lang="en-US" sz="1200" kern="1200" dirty="0" smtClean="0">
                <a:solidFill>
                  <a:schemeClr val="tx1"/>
                </a:solidFill>
                <a:latin typeface="+mn-lt"/>
                <a:ea typeface="+mn-ea"/>
                <a:cs typeface="+mn-cs"/>
              </a:rPr>
              <a:t> May 1916. 4 inch Stokes Mortar (as used for firing gas-shells).’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188 copy photographs taken by Lt Patrick Robert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 Royal Engineers, World War One, Western Front, 1915-1917.</a:t>
            </a:r>
          </a:p>
          <a:p>
            <a:r>
              <a:rPr lang="en-US" sz="1200" kern="1200" dirty="0" smtClean="0">
                <a:solidFill>
                  <a:schemeClr val="tx1"/>
                </a:solidFill>
                <a:latin typeface="+mn-lt"/>
                <a:ea typeface="+mn-ea"/>
                <a:cs typeface="+mn-cs"/>
              </a:rPr>
              <a:t>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 had pre-War Service with King Edward’s Horse and served initially with 8th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East Lancashire Regiment, however, as a trained chemist, once gas warfare began he was transferred to the Royal Engineers’ Special </a:t>
            </a:r>
            <a:r>
              <a:rPr lang="en-US" sz="1200" kern="1200" dirty="0" err="1" smtClean="0">
                <a:solidFill>
                  <a:schemeClr val="tx1"/>
                </a:solidFill>
                <a:latin typeface="+mn-lt"/>
                <a:ea typeface="+mn-ea"/>
                <a:cs typeface="+mn-cs"/>
              </a:rPr>
              <a:t>Bde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Photographs are captioned by Lt </a:t>
            </a:r>
            <a:r>
              <a:rPr lang="en-US" sz="1200" kern="1200" dirty="0" err="1" smtClean="0">
                <a:solidFill>
                  <a:schemeClr val="tx1"/>
                </a:solidFill>
                <a:latin typeface="+mn-lt"/>
                <a:ea typeface="+mn-ea"/>
                <a:cs typeface="+mn-cs"/>
              </a:rPr>
              <a:t>Koekkoek</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2002-02-902-22</a:t>
            </a:r>
          </a:p>
        </p:txBody>
      </p:sp>
      <p:sp>
        <p:nvSpPr>
          <p:cNvPr id="4" name="Slide Number Placeholder 3"/>
          <p:cNvSpPr>
            <a:spLocks noGrp="1"/>
          </p:cNvSpPr>
          <p:nvPr>
            <p:ph type="sldNum" sz="quarter" idx="10"/>
          </p:nvPr>
        </p:nvSpPr>
        <p:spPr/>
        <p:txBody>
          <a:bodyPr/>
          <a:lstStyle/>
          <a:p>
            <a:fld id="{8563F7FA-B147-A748-A926-3EA8CB3EFDFD}" type="slidenum">
              <a:rPr lang="en-US" smtClean="0"/>
              <a:t>5</a:t>
            </a:fld>
            <a:endParaRPr lang="en-US"/>
          </a:p>
        </p:txBody>
      </p:sp>
    </p:spTree>
    <p:extLst>
      <p:ext uri="{BB962C8B-B14F-4D97-AF65-F5344CB8AC3E}">
        <p14:creationId xmlns:p14="http://schemas.microsoft.com/office/powerpoint/2010/main" val="357913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Famous Four Days Retreat from </a:t>
            </a:r>
            <a:r>
              <a:rPr lang="en-US" sz="1200" kern="1200" dirty="0" smtClean="0">
                <a:solidFill>
                  <a:schemeClr val="tx1"/>
                </a:solidFill>
                <a:latin typeface="+mn-lt"/>
                <a:ea typeface="+mn-ea"/>
                <a:cs typeface="+mn-cs"/>
              </a:rPr>
              <a:t>Mons: </a:t>
            </a:r>
            <a:r>
              <a:rPr lang="en-US" sz="1200" kern="1200" dirty="0" smtClean="0">
                <a:solidFill>
                  <a:schemeClr val="tx1"/>
                </a:solidFill>
                <a:latin typeface="+mn-lt"/>
                <a:ea typeface="+mn-ea"/>
                <a:cs typeface="+mn-cs"/>
              </a:rPr>
              <a:t>How the wounded helped the </a:t>
            </a:r>
            <a:r>
              <a:rPr lang="en-US" sz="1200" kern="1200" dirty="0" smtClean="0">
                <a:solidFill>
                  <a:schemeClr val="tx1"/>
                </a:solidFill>
                <a:latin typeface="+mn-lt"/>
                <a:ea typeface="+mn-ea"/>
                <a:cs typeface="+mn-cs"/>
              </a:rPr>
              <a:t>wounded’.</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Photogravure </a:t>
            </a:r>
            <a:r>
              <a:rPr lang="en-US" sz="1200" kern="1200" dirty="0" smtClean="0">
                <a:solidFill>
                  <a:schemeClr val="tx1"/>
                </a:solidFill>
                <a:latin typeface="+mn-lt"/>
                <a:ea typeface="+mn-ea"/>
                <a:cs typeface="+mn-cs"/>
              </a:rPr>
              <a:t>after </a:t>
            </a:r>
            <a:r>
              <a:rPr lang="en-US" sz="1200" kern="1200" dirty="0" err="1" smtClean="0">
                <a:solidFill>
                  <a:schemeClr val="tx1"/>
                </a:solidFill>
                <a:latin typeface="+mn-lt"/>
                <a:ea typeface="+mn-ea"/>
                <a:cs typeface="+mn-cs"/>
              </a:rPr>
              <a:t>Fortunino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Matania</a:t>
            </a:r>
            <a:r>
              <a:rPr lang="en-US" sz="1200" kern="1200" dirty="0" smtClean="0">
                <a:solidFill>
                  <a:schemeClr val="tx1"/>
                </a:solidFill>
                <a:latin typeface="+mn-lt"/>
                <a:ea typeface="+mn-ea"/>
                <a:cs typeface="+mn-cs"/>
              </a:rPr>
              <a: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Published </a:t>
            </a:r>
            <a:r>
              <a:rPr lang="en-US" sz="1200" kern="1200" dirty="0" smtClean="0">
                <a:solidFill>
                  <a:schemeClr val="tx1"/>
                </a:solidFill>
                <a:latin typeface="+mn-lt"/>
                <a:ea typeface="+mn-ea"/>
                <a:cs typeface="+mn-cs"/>
              </a:rPr>
              <a:t>by </a:t>
            </a:r>
            <a:r>
              <a:rPr lang="en-US" sz="1200" kern="1200" dirty="0" err="1" smtClean="0">
                <a:solidFill>
                  <a:schemeClr val="tx1"/>
                </a:solidFill>
                <a:latin typeface="+mn-lt"/>
                <a:ea typeface="+mn-ea"/>
                <a:cs typeface="+mn-cs"/>
              </a:rPr>
              <a:t>Fortunino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Matania</a:t>
            </a:r>
            <a:r>
              <a:rPr lang="en-US" sz="1200" kern="1200" dirty="0" smtClean="0">
                <a:solidFill>
                  <a:schemeClr val="tx1"/>
                </a:solidFill>
                <a:latin typeface="+mn-lt"/>
                <a:ea typeface="+mn-ea"/>
                <a:cs typeface="+mn-cs"/>
              </a:rPr>
              <a:t>,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Published </a:t>
            </a:r>
            <a:r>
              <a:rPr lang="en-US" sz="1200" kern="1200" dirty="0" smtClean="0">
                <a:solidFill>
                  <a:schemeClr val="tx1"/>
                </a:solidFill>
                <a:latin typeface="+mn-lt"/>
                <a:ea typeface="+mn-ea"/>
                <a:cs typeface="+mn-cs"/>
              </a:rPr>
              <a:t>by The Sphere and </a:t>
            </a:r>
            <a:r>
              <a:rPr lang="en-US" sz="1200" kern="1200" dirty="0" err="1" smtClean="0">
                <a:solidFill>
                  <a:schemeClr val="tx1"/>
                </a:solidFill>
                <a:latin typeface="+mn-lt"/>
                <a:ea typeface="+mn-ea"/>
                <a:cs typeface="+mn-cs"/>
              </a:rPr>
              <a:t>Tatler</a:t>
            </a:r>
            <a:r>
              <a:rPr lang="en-US" sz="1200" kern="1200" dirty="0" smtClean="0">
                <a:solidFill>
                  <a:schemeClr val="tx1"/>
                </a:solidFill>
                <a:latin typeface="+mn-lt"/>
                <a:ea typeface="+mn-ea"/>
                <a:cs typeface="+mn-cs"/>
              </a:rPr>
              <a:t> Limited, 1916.</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1983</a:t>
            </a:r>
            <a:r>
              <a:rPr lang="en-US" sz="1200" kern="1200" dirty="0" smtClean="0">
                <a:solidFill>
                  <a:schemeClr val="tx1"/>
                </a:solidFill>
                <a:latin typeface="+mn-lt"/>
                <a:ea typeface="+mn-ea"/>
                <a:cs typeface="+mn-cs"/>
              </a:rPr>
              <a:t>-04-</a:t>
            </a:r>
            <a:r>
              <a:rPr lang="en-US" sz="1200" kern="1200" dirty="0" smtClean="0">
                <a:solidFill>
                  <a:schemeClr val="tx1"/>
                </a:solidFill>
                <a:latin typeface="+mn-lt"/>
                <a:ea typeface="+mn-ea"/>
                <a:cs typeface="+mn-cs"/>
              </a:rPr>
              <a:t>82</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38919A-2212-024B-B192-583D550D71F2}" type="slidenum">
              <a:rPr lang="en-US" smtClean="0"/>
              <a:t>6</a:t>
            </a:fld>
            <a:endParaRPr lang="en-US"/>
          </a:p>
        </p:txBody>
      </p:sp>
    </p:spTree>
    <p:extLst>
      <p:ext uri="{BB962C8B-B14F-4D97-AF65-F5344CB8AC3E}">
        <p14:creationId xmlns:p14="http://schemas.microsoft.com/office/powerpoint/2010/main" val="333634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Lord </a:t>
            </a:r>
            <a:r>
              <a:rPr lang="en-US" sz="1200" kern="1200" dirty="0" smtClean="0">
                <a:solidFill>
                  <a:schemeClr val="tx1"/>
                </a:solidFill>
                <a:latin typeface="+mn-lt"/>
                <a:ea typeface="+mn-ea"/>
                <a:cs typeface="+mn-cs"/>
              </a:rPr>
              <a:t>Kitchener’s Appeal.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Recruiting </a:t>
            </a:r>
            <a:r>
              <a:rPr lang="en-US" sz="1200" kern="1200" dirty="0" smtClean="0">
                <a:solidFill>
                  <a:schemeClr val="tx1"/>
                </a:solidFill>
                <a:latin typeface="+mn-lt"/>
                <a:ea typeface="+mn-ea"/>
                <a:cs typeface="+mn-cs"/>
              </a:rPr>
              <a:t>poster published by His Majesty’s Stationery Office, August 1914, calling for 100,000 men to join the Army.</a:t>
            </a:r>
          </a:p>
          <a:p>
            <a:r>
              <a:rPr lang="en-US" sz="1200" kern="1200" dirty="0" smtClean="0">
                <a:solidFill>
                  <a:schemeClr val="tx1"/>
                </a:solidFill>
                <a:latin typeface="+mn-lt"/>
                <a:ea typeface="+mn-ea"/>
                <a:cs typeface="+mn-cs"/>
              </a:rPr>
              <a:t>Associated with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1996</a:t>
            </a:r>
            <a:r>
              <a:rPr lang="en-US" sz="1200" kern="1200" dirty="0" smtClean="0">
                <a:solidFill>
                  <a:schemeClr val="tx1"/>
                </a:solidFill>
                <a:latin typeface="+mn-lt"/>
                <a:ea typeface="+mn-ea"/>
                <a:cs typeface="+mn-cs"/>
              </a:rPr>
              <a:t>-01-10-1</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many expected the war to be 'over by Christmas’, the Secretary of State for War, Field Marshal Lord Kitchener, </a:t>
            </a:r>
            <a:r>
              <a:rPr lang="en-US" sz="1200" kern="1200" dirty="0" err="1" smtClean="0">
                <a:solidFill>
                  <a:schemeClr val="tx1"/>
                </a:solidFill>
                <a:latin typeface="+mn-lt"/>
                <a:ea typeface="+mn-ea"/>
                <a:cs typeface="+mn-cs"/>
              </a:rPr>
              <a:t>realised</a:t>
            </a:r>
            <a:r>
              <a:rPr lang="en-US" sz="1200" kern="1200" dirty="0" smtClean="0">
                <a:solidFill>
                  <a:schemeClr val="tx1"/>
                </a:solidFill>
                <a:latin typeface="+mn-lt"/>
                <a:ea typeface="+mn-ea"/>
                <a:cs typeface="+mn-cs"/>
              </a:rPr>
              <a:t> the conflict would be long and on an unprecedented scale. Britain would have to create a mass army for the first time. He appealed for volunteers for his ‘New Armies’ in August 1914. Recruitment officers were sent to towns, cities, factories and clubs. Propaganda posters were placed all over the country to persuade men to sign up.</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7</a:t>
            </a:fld>
            <a:endParaRPr lang="en-US"/>
          </a:p>
        </p:txBody>
      </p:sp>
    </p:spTree>
    <p:extLst>
      <p:ext uri="{BB962C8B-B14F-4D97-AF65-F5344CB8AC3E}">
        <p14:creationId xmlns:p14="http://schemas.microsoft.com/office/powerpoint/2010/main" val="5730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Postcard photograph, one of 3, of C Coy, 4th Public Schools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Royal Fusiliers in civilian dress marching to a church parade, </a:t>
            </a:r>
            <a:r>
              <a:rPr lang="en-US" sz="1200" kern="1200" dirty="0" err="1" smtClean="0">
                <a:solidFill>
                  <a:schemeClr val="tx1"/>
                </a:solidFill>
                <a:latin typeface="+mn-lt"/>
                <a:ea typeface="+mn-ea"/>
                <a:cs typeface="+mn-cs"/>
              </a:rPr>
              <a:t>Ashstead</a:t>
            </a:r>
            <a:r>
              <a:rPr lang="en-US" sz="1200" kern="1200" dirty="0" smtClean="0">
                <a:solidFill>
                  <a:schemeClr val="tx1"/>
                </a:solidFill>
                <a:latin typeface="+mn-lt"/>
                <a:ea typeface="+mn-ea"/>
                <a:cs typeface="+mn-cs"/>
              </a:rPr>
              <a:t>, 1914.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Collected </a:t>
            </a:r>
            <a:r>
              <a:rPr lang="en-US" sz="1200" kern="1200" dirty="0" smtClean="0">
                <a:solidFill>
                  <a:schemeClr val="tx1"/>
                </a:solidFill>
                <a:latin typeface="+mn-lt"/>
                <a:ea typeface="+mn-ea"/>
                <a:cs typeface="+mn-cs"/>
              </a:rPr>
              <a:t>by Fletcher Brewer, who joined the Public Schools </a:t>
            </a:r>
            <a:r>
              <a:rPr lang="en-US" sz="1200" kern="1200" dirty="0" err="1" smtClean="0">
                <a:solidFill>
                  <a:schemeClr val="tx1"/>
                </a:solidFill>
                <a:latin typeface="+mn-lt"/>
                <a:ea typeface="+mn-ea"/>
                <a:cs typeface="+mn-cs"/>
              </a:rPr>
              <a:t>Bn</a:t>
            </a:r>
            <a:r>
              <a:rPr lang="en-US" sz="1200" kern="1200" dirty="0" smtClean="0">
                <a:solidFill>
                  <a:schemeClr val="tx1"/>
                </a:solidFill>
                <a:latin typeface="+mn-lt"/>
                <a:ea typeface="+mn-ea"/>
                <a:cs typeface="+mn-cs"/>
              </a:rPr>
              <a:t> Royal Fusiliers as a private soldier, and was later commissioned into the Army Service Corps, 1914-1919.</a:t>
            </a:r>
          </a:p>
          <a:p>
            <a:r>
              <a:rPr lang="en-US" sz="1200" kern="1200" dirty="0" smtClean="0">
                <a:solidFill>
                  <a:schemeClr val="tx1"/>
                </a:solidFill>
                <a:latin typeface="+mn-lt"/>
                <a:ea typeface="+mn-ea"/>
                <a:cs typeface="+mn-cs"/>
              </a:rPr>
              <a:t>Associated with World War One (1914-1918).</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2001</a:t>
            </a:r>
            <a:r>
              <a:rPr lang="en-US" sz="1200" kern="1200" dirty="0" smtClean="0">
                <a:solidFill>
                  <a:schemeClr val="tx1"/>
                </a:solidFill>
                <a:latin typeface="+mn-lt"/>
                <a:ea typeface="+mn-ea"/>
                <a:cs typeface="+mn-cs"/>
              </a:rPr>
              <a:t>-06-121-3</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8</a:t>
            </a:fld>
            <a:endParaRPr lang="en-US"/>
          </a:p>
        </p:txBody>
      </p:sp>
    </p:spTree>
    <p:extLst>
      <p:ext uri="{BB962C8B-B14F-4D97-AF65-F5344CB8AC3E}">
        <p14:creationId xmlns:p14="http://schemas.microsoft.com/office/powerpoint/2010/main" val="4240853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‘Light </a:t>
            </a:r>
            <a:r>
              <a:rPr lang="en-US" sz="1200" kern="1200" dirty="0" smtClean="0">
                <a:solidFill>
                  <a:schemeClr val="tx1"/>
                </a:solidFill>
                <a:latin typeface="+mn-lt"/>
                <a:ea typeface="+mn-ea"/>
                <a:cs typeface="+mn-cs"/>
              </a:rPr>
              <a:t>railway and troops moving </a:t>
            </a:r>
            <a:r>
              <a:rPr lang="en-US" sz="1200" kern="1200" dirty="0" smtClean="0">
                <a:solidFill>
                  <a:schemeClr val="tx1"/>
                </a:solidFill>
                <a:latin typeface="+mn-lt"/>
                <a:ea typeface="+mn-ea"/>
                <a:cs typeface="+mn-cs"/>
              </a:rPr>
              <a:t>up’.</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From </a:t>
            </a:r>
            <a:r>
              <a:rPr lang="en-US" sz="1200" kern="1200" dirty="0" smtClean="0">
                <a:solidFill>
                  <a:schemeClr val="tx1"/>
                </a:solidFill>
                <a:latin typeface="+mn-lt"/>
                <a:ea typeface="+mn-ea"/>
                <a:cs typeface="+mn-cs"/>
              </a:rPr>
              <a:t>an album of 76 official photographs, 1916-1917.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NAM. 1999</a:t>
            </a:r>
            <a:r>
              <a:rPr lang="en-US" sz="1200" kern="1200" dirty="0" smtClean="0">
                <a:solidFill>
                  <a:schemeClr val="tx1"/>
                </a:solidFill>
                <a:latin typeface="+mn-lt"/>
                <a:ea typeface="+mn-ea"/>
                <a:cs typeface="+mn-cs"/>
              </a:rPr>
              <a:t>-11-70-65</a:t>
            </a:r>
            <a:endParaRPr lang="en-US" dirty="0"/>
          </a:p>
        </p:txBody>
      </p:sp>
      <p:sp>
        <p:nvSpPr>
          <p:cNvPr id="4" name="Slide Number Placeholder 3"/>
          <p:cNvSpPr>
            <a:spLocks noGrp="1"/>
          </p:cNvSpPr>
          <p:nvPr>
            <p:ph type="sldNum" sz="quarter" idx="10"/>
          </p:nvPr>
        </p:nvSpPr>
        <p:spPr/>
        <p:txBody>
          <a:bodyPr/>
          <a:lstStyle/>
          <a:p>
            <a:fld id="{9638919A-2212-024B-B192-583D550D71F2}" type="slidenum">
              <a:rPr lang="en-US" smtClean="0"/>
              <a:t>9</a:t>
            </a:fld>
            <a:endParaRPr lang="en-US"/>
          </a:p>
        </p:txBody>
      </p:sp>
    </p:spTree>
    <p:extLst>
      <p:ext uri="{BB962C8B-B14F-4D97-AF65-F5344CB8AC3E}">
        <p14:creationId xmlns:p14="http://schemas.microsoft.com/office/powerpoint/2010/main" val="365983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 Id="rId3"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3236"/>
            <a:ext cx="8061626" cy="1470025"/>
          </a:xfrm>
        </p:spPr>
        <p:txBody>
          <a:bodyPr/>
          <a:lstStyle>
            <a:lvl1pPr>
              <a:defRPr b="1"/>
            </a:lvl1pPr>
          </a:lstStyle>
          <a:p>
            <a:r>
              <a:rPr lang="en-GB" dirty="0" smtClean="0"/>
              <a:t>Click to edit Master title style</a:t>
            </a:r>
            <a:endParaRPr lang="en-US" dirty="0"/>
          </a:p>
        </p:txBody>
      </p:sp>
      <p:sp>
        <p:nvSpPr>
          <p:cNvPr id="3" name="Subtitle 2"/>
          <p:cNvSpPr>
            <a:spLocks noGrp="1"/>
          </p:cNvSpPr>
          <p:nvPr>
            <p:ph type="subTitle" idx="1"/>
          </p:nvPr>
        </p:nvSpPr>
        <p:spPr>
          <a:xfrm>
            <a:off x="457200" y="3445917"/>
            <a:ext cx="8061626"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13/05/16</a:t>
            </a:fld>
            <a:endParaRPr lang="en-US"/>
          </a:p>
        </p:txBody>
      </p:sp>
      <p:sp>
        <p:nvSpPr>
          <p:cNvPr id="5" name="Footer Placeholder 4"/>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6" name="Picture 5"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4331" y="5489775"/>
            <a:ext cx="1568370" cy="11921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03943" cy="556364"/>
          </a:xfrm>
        </p:spPr>
        <p:txBody>
          <a:bodyPr>
            <a:noAutofit/>
          </a:bodyPr>
          <a:lstStyle>
            <a:lvl1pPr algn="l">
              <a:defRPr sz="4000" b="1"/>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166562" y="1600200"/>
            <a:ext cx="7979756" cy="45259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5FF909F-AE17-5744-B151-6FE46426A19D}" type="datetimeFigureOut">
              <a:rPr lang="en-US" smtClean="0"/>
              <a:pPr/>
              <a:t>13/05/16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1" name="Picture 10"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279" y="274638"/>
            <a:ext cx="1965326"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45742" y="274638"/>
            <a:ext cx="5750400" cy="5851525"/>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13/05/16</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249264"/>
            <a:ext cx="8229600" cy="1143000"/>
          </a:xfrm>
        </p:spPr>
        <p:txBody>
          <a:bodyPr/>
          <a:lstStyle>
            <a:lvl1pPr>
              <a:defRPr b="1"/>
            </a:lvl1p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5FF909F-AE17-5744-B151-6FE46426A19D}" type="datetimeFigureOut">
              <a:rPr lang="en-US" smtClean="0"/>
              <a:pPr/>
              <a:t>13/05/16</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
        <p:nvSpPr>
          <p:cNvPr id="10" name="Text Placeholder 9"/>
          <p:cNvSpPr>
            <a:spLocks noGrp="1"/>
          </p:cNvSpPr>
          <p:nvPr>
            <p:ph type="body" sz="quarter" idx="13"/>
          </p:nvPr>
        </p:nvSpPr>
        <p:spPr>
          <a:xfrm>
            <a:off x="457200" y="2612916"/>
            <a:ext cx="8229600" cy="229642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9" name="Picture 8"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FF909F-AE17-5744-B151-6FE46426A19D}" type="datetimeFigureOut">
              <a:rPr lang="en-US" smtClean="0"/>
              <a:pPr/>
              <a:t>13/05/16</a:t>
            </a:fld>
            <a:endParaRPr lang="en-US"/>
          </a:p>
        </p:txBody>
      </p:sp>
      <p:sp>
        <p:nvSpPr>
          <p:cNvPr id="4" name="Footer Placeholder 3"/>
          <p:cNvSpPr>
            <a:spLocks noGrp="1"/>
          </p:cNvSpPr>
          <p:nvPr>
            <p:ph type="ftr" sz="quarter" idx="11"/>
          </p:nvPr>
        </p:nvSpPr>
        <p:spPr/>
        <p:txBody>
          <a:bodyPr/>
          <a:lstStyle/>
          <a:p>
            <a:endParaRPr lang="en-US"/>
          </a:p>
        </p:txBody>
      </p:sp>
      <p:sp>
        <p:nvSpPr>
          <p:cNvPr id="8"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350399"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7735574" cy="4525963"/>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75FF909F-AE17-5744-B151-6FE46426A19D}" type="datetimeFigureOut">
              <a:rPr lang="en-US" smtClean="0"/>
              <a:pPr/>
              <a:t>13/05/16</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148" y="4406900"/>
            <a:ext cx="8061626" cy="1362075"/>
          </a:xfrm>
        </p:spPr>
        <p:txBody>
          <a:bodyPr anchor="t"/>
          <a:lstStyle>
            <a:lvl1pPr algn="l">
              <a:defRPr sz="4000" b="1" cap="all">
                <a:latin typeface="Arial"/>
                <a:cs typeface="Aria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31150" y="2906713"/>
            <a:ext cx="8061624"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p>
            <a:fld id="{75FF909F-AE17-5744-B151-6FE46426A19D}" type="datetimeFigureOut">
              <a:rPr lang="en-US" smtClean="0"/>
              <a:pPr/>
              <a:t>13/05/16</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0"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2" name="Picture 11"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2374" y="359766"/>
            <a:ext cx="7293534" cy="556364"/>
          </a:xfrm>
        </p:spPr>
        <p:txBody>
          <a:bodyPr>
            <a:noAutofit/>
          </a:bodyPr>
          <a:lstStyle>
            <a:lvl1pPr algn="l">
              <a:defRPr sz="4000" b="1">
                <a:latin typeface="Arial"/>
                <a:cs typeface="Aria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176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367972" y="1600200"/>
            <a:ext cx="3767936"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p>
            <a:fld id="{75FF909F-AE17-5744-B151-6FE46426A19D}" type="datetimeFigureOut">
              <a:rPr lang="en-US" smtClean="0"/>
              <a:pPr/>
              <a:t>13/05/16</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303893" cy="556364"/>
          </a:xfrm>
        </p:spPr>
        <p:txBody>
          <a:bodyPr>
            <a:noAutofit/>
          </a:bodyPr>
          <a:lstStyle>
            <a:lvl1pPr algn="l">
              <a:defRPr sz="4000" b="1"/>
            </a:lvl1pPr>
          </a:lstStyle>
          <a:p>
            <a:r>
              <a:rPr lang="en-GB" dirty="0" smtClean="0"/>
              <a:t>Click to edit Master title style</a:t>
            </a:r>
            <a:endParaRPr lang="en-US" dirty="0"/>
          </a:p>
        </p:txBody>
      </p:sp>
      <p:sp>
        <p:nvSpPr>
          <p:cNvPr id="3" name="Text Placeholder 2"/>
          <p:cNvSpPr>
            <a:spLocks noGrp="1"/>
          </p:cNvSpPr>
          <p:nvPr>
            <p:ph type="body" idx="1"/>
          </p:nvPr>
        </p:nvSpPr>
        <p:spPr>
          <a:xfrm>
            <a:off x="166562" y="1535113"/>
            <a:ext cx="37903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66562" y="2174875"/>
            <a:ext cx="37903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354437" y="1535113"/>
            <a:ext cx="37918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354437" y="2174875"/>
            <a:ext cx="3791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75FF909F-AE17-5744-B151-6FE46426A19D}" type="datetimeFigureOut">
              <a:rPr lang="en-US" smtClean="0"/>
              <a:pPr/>
              <a:t>13/05/16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1593068" cy="365125"/>
          </a:xfrm>
        </p:spPr>
        <p:txBody>
          <a:bodyPr/>
          <a:lstStyle/>
          <a:p>
            <a:fld id="{46E2D67D-3712-1F46-97E7-21D332A0337A}" type="slidenum">
              <a:rPr lang="en-US" smtClean="0"/>
              <a:pPr/>
              <a:t>‹#›</a:t>
            </a:fld>
            <a:endParaRPr lang="en-US"/>
          </a:p>
        </p:txBody>
      </p:sp>
      <p:pic>
        <p:nvPicPr>
          <p:cNvPr id="12" name="Picture 11"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4" name="Picture 13"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42375" y="359766"/>
            <a:ext cx="7298348" cy="556364"/>
          </a:xfrm>
        </p:spPr>
        <p:txBody>
          <a:bodyPr>
            <a:noAutofit/>
          </a:bodyPr>
          <a:lstStyle>
            <a:lvl1pPr algn="l">
              <a:defRPr sz="4000" b="1"/>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75FF909F-AE17-5744-B151-6FE46426A19D}" type="datetimeFigureOut">
              <a:rPr lang="en-US" smtClean="0"/>
              <a:pPr/>
              <a:t>13/05/16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1587523" cy="365125"/>
          </a:xfrm>
        </p:spPr>
        <p:txBody>
          <a:bodyPr/>
          <a:lstStyle/>
          <a:p>
            <a:fld id="{46E2D67D-3712-1F46-97E7-21D332A0337A}" type="slidenum">
              <a:rPr lang="en-US" smtClean="0"/>
              <a:pPr/>
              <a:t>‹#›</a:t>
            </a:fld>
            <a:endParaRPr lang="en-US"/>
          </a:p>
        </p:txBody>
      </p:sp>
      <p:pic>
        <p:nvPicPr>
          <p:cNvPr id="8" name="Picture 7"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10" name="Picture 9"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Brande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F909F-AE17-5744-B151-6FE46426A19D}" type="datetimeFigureOut">
              <a:rPr lang="en-US" smtClean="0"/>
              <a:pPr/>
              <a:t>13/05/16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1592440" cy="365125"/>
          </a:xfrm>
        </p:spPr>
        <p:txBody>
          <a:bodyPr/>
          <a:lstStyle/>
          <a:p>
            <a:fld id="{46E2D67D-3712-1F46-97E7-21D332A0337A}" type="slidenum">
              <a:rPr lang="en-US" smtClean="0"/>
              <a:pPr/>
              <a:t>‹#›</a:t>
            </a:fld>
            <a:endParaRPr lang="en-US"/>
          </a:p>
        </p:txBody>
      </p:sp>
      <p:pic>
        <p:nvPicPr>
          <p:cNvPr id="7" name="Picture 6"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pic>
        <p:nvPicPr>
          <p:cNvPr id="9" name="Picture 8"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03" y="273050"/>
            <a:ext cx="2750348"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416237" y="273050"/>
            <a:ext cx="467341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208203" y="1435100"/>
            <a:ext cx="275034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13/05/16</a:t>
            </a:fld>
            <a:endParaRPr lang="en-US"/>
          </a:p>
        </p:txBody>
      </p:sp>
      <p:sp>
        <p:nvSpPr>
          <p:cNvPr id="6" name="Footer Placeholder 5"/>
          <p:cNvSpPr>
            <a:spLocks noGrp="1"/>
          </p:cNvSpPr>
          <p:nvPr>
            <p:ph type="ftr" sz="quarter" idx="11"/>
          </p:nvPr>
        </p:nvSpPr>
        <p:spPr/>
        <p:txBody>
          <a:bodyPr/>
          <a:lstStyle/>
          <a:p>
            <a:endParaRPr lang="en-US"/>
          </a:p>
        </p:txBody>
      </p:sp>
      <p:sp>
        <p:nvSpPr>
          <p:cNvPr id="12"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1" name="Picture 10" descr="NAM_Logo_Black&amp;Re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1413" y="4800600"/>
            <a:ext cx="6318620" cy="566738"/>
          </a:xfrm>
        </p:spPr>
        <p:txBody>
          <a:bodyPr anchor="b">
            <a:noAutofit/>
          </a:bodyPr>
          <a:lstStyle>
            <a:lvl1pPr algn="l">
              <a:defRPr sz="32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001413" y="612775"/>
            <a:ext cx="63186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01413" y="5367338"/>
            <a:ext cx="631862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p>
            <a:fld id="{75FF909F-AE17-5744-B151-6FE46426A19D}" type="datetimeFigureOut">
              <a:rPr lang="en-US" smtClean="0"/>
              <a:pPr/>
              <a:t>13/05/16</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descr="arro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359766"/>
            <a:ext cx="385175" cy="556364"/>
          </a:xfrm>
          <a:prstGeom prst="rect">
            <a:avLst/>
          </a:prstGeom>
        </p:spPr>
      </p:pic>
      <p:sp>
        <p:nvSpPr>
          <p:cNvPr id="11" name="Slide Number Placeholder 5"/>
          <p:cNvSpPr>
            <a:spLocks noGrp="1"/>
          </p:cNvSpPr>
          <p:nvPr>
            <p:ph type="sldNum" sz="quarter" idx="12"/>
          </p:nvPr>
        </p:nvSpPr>
        <p:spPr>
          <a:xfrm>
            <a:off x="6553200" y="6356350"/>
            <a:ext cx="1593118" cy="365125"/>
          </a:xfrm>
        </p:spPr>
        <p:txBody>
          <a:bodyPr/>
          <a:lstStyle>
            <a:lvl1pPr algn="r">
              <a:defRPr/>
            </a:lvl1pPr>
          </a:lstStyle>
          <a:p>
            <a:fld id="{46E2D67D-3712-1F46-97E7-21D332A0337A}" type="slidenum">
              <a:rPr lang="en-US" smtClean="0"/>
              <a:pPr/>
              <a:t>‹#›</a:t>
            </a:fld>
            <a:endParaRPr lang="en-US"/>
          </a:p>
        </p:txBody>
      </p:sp>
      <p:pic>
        <p:nvPicPr>
          <p:cNvPr id="13" name="Picture 12" descr="NAM_Logo_Black&amp;Red.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17743" y="5972078"/>
            <a:ext cx="1055902" cy="8026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F909F-AE17-5744-B151-6FE46426A19D}" type="datetimeFigureOut">
              <a:rPr lang="en-US" smtClean="0"/>
              <a:pPr/>
              <a:t>13/05/16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2D67D-3712-1F46-97E7-21D332A033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M_Logo_Black&amp;Red.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2922" y="4813928"/>
            <a:ext cx="1980960" cy="1505809"/>
          </a:xfrm>
          <a:prstGeom prst="rect">
            <a:avLst/>
          </a:prstGeom>
        </p:spPr>
      </p:pic>
      <p:pic>
        <p:nvPicPr>
          <p:cNvPr id="2" name="Picture 1" descr="HLFHI_BLK.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6035" y="4532908"/>
            <a:ext cx="3209358" cy="1975842"/>
          </a:xfrm>
          <a:prstGeom prst="rect">
            <a:avLst/>
          </a:prstGeom>
        </p:spPr>
      </p:pic>
      <p:pic>
        <p:nvPicPr>
          <p:cNvPr id="5" name="Picture 4" descr="Screen Shot 2016-05-13 at 14.17.0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0410" y="558800"/>
            <a:ext cx="6191250" cy="3873670"/>
          </a:xfrm>
          <a:prstGeom prst="rect">
            <a:avLst/>
          </a:prstGeom>
        </p:spPr>
      </p:pic>
    </p:spTree>
    <p:extLst>
      <p:ext uri="{BB962C8B-B14F-4D97-AF65-F5344CB8AC3E}">
        <p14:creationId xmlns:p14="http://schemas.microsoft.com/office/powerpoint/2010/main" val="22274831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406400"/>
            <a:ext cx="6096000" cy="6032500"/>
          </a:xfrm>
          <a:prstGeom prst="rect">
            <a:avLst/>
          </a:prstGeom>
        </p:spPr>
      </p:pic>
    </p:spTree>
    <p:extLst>
      <p:ext uri="{BB962C8B-B14F-4D97-AF65-F5344CB8AC3E}">
        <p14:creationId xmlns:p14="http://schemas.microsoft.com/office/powerpoint/2010/main" val="94313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29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227" y="362249"/>
            <a:ext cx="4495800" cy="6096000"/>
          </a:xfrm>
          <a:prstGeom prst="rect">
            <a:avLst/>
          </a:prstGeom>
        </p:spPr>
      </p:pic>
    </p:spTree>
    <p:extLst>
      <p:ext uri="{BB962C8B-B14F-4D97-AF65-F5344CB8AC3E}">
        <p14:creationId xmlns:p14="http://schemas.microsoft.com/office/powerpoint/2010/main" val="3896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01900" y="381000"/>
            <a:ext cx="4140200" cy="6096000"/>
          </a:xfrm>
          <a:prstGeom prst="rect">
            <a:avLst/>
          </a:prstGeom>
        </p:spPr>
      </p:pic>
    </p:spTree>
    <p:extLst>
      <p:ext uri="{BB962C8B-B14F-4D97-AF65-F5344CB8AC3E}">
        <p14:creationId xmlns:p14="http://schemas.microsoft.com/office/powerpoint/2010/main" val="3206898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31900"/>
            <a:ext cx="6096000" cy="4394200"/>
          </a:xfrm>
          <a:prstGeom prst="rect">
            <a:avLst/>
          </a:prstGeom>
        </p:spPr>
      </p:pic>
    </p:spTree>
    <p:extLst>
      <p:ext uri="{BB962C8B-B14F-4D97-AF65-F5344CB8AC3E}">
        <p14:creationId xmlns:p14="http://schemas.microsoft.com/office/powerpoint/2010/main" val="263973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40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625" y="822325"/>
            <a:ext cx="6096000" cy="4610100"/>
          </a:xfrm>
          <a:prstGeom prst="rect">
            <a:avLst/>
          </a:prstGeom>
        </p:spPr>
      </p:pic>
    </p:spTree>
    <p:extLst>
      <p:ext uri="{BB962C8B-B14F-4D97-AF65-F5344CB8AC3E}">
        <p14:creationId xmlns:p14="http://schemas.microsoft.com/office/powerpoint/2010/main" val="193872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600200"/>
            <a:ext cx="6096000" cy="3644900"/>
          </a:xfrm>
          <a:prstGeom prst="rect">
            <a:avLst/>
          </a:prstGeom>
        </p:spPr>
      </p:pic>
    </p:spTree>
    <p:extLst>
      <p:ext uri="{BB962C8B-B14F-4D97-AF65-F5344CB8AC3E}">
        <p14:creationId xmlns:p14="http://schemas.microsoft.com/office/powerpoint/2010/main" val="2891561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55700"/>
            <a:ext cx="6096000" cy="4533900"/>
          </a:xfrm>
          <a:prstGeom prst="rect">
            <a:avLst/>
          </a:prstGeom>
        </p:spPr>
      </p:pic>
    </p:spTree>
    <p:extLst>
      <p:ext uri="{BB962C8B-B14F-4D97-AF65-F5344CB8AC3E}">
        <p14:creationId xmlns:p14="http://schemas.microsoft.com/office/powerpoint/2010/main" val="332914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8300" y="381000"/>
            <a:ext cx="5867400" cy="6096000"/>
          </a:xfrm>
          <a:prstGeom prst="rect">
            <a:avLst/>
          </a:prstGeom>
        </p:spPr>
      </p:pic>
    </p:spTree>
    <p:extLst>
      <p:ext uri="{BB962C8B-B14F-4D97-AF65-F5344CB8AC3E}">
        <p14:creationId xmlns:p14="http://schemas.microsoft.com/office/powerpoint/2010/main" val="389963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473200"/>
            <a:ext cx="6096000" cy="3911600"/>
          </a:xfrm>
          <a:prstGeom prst="rect">
            <a:avLst/>
          </a:prstGeom>
        </p:spPr>
      </p:pic>
    </p:spTree>
    <p:extLst>
      <p:ext uri="{BB962C8B-B14F-4D97-AF65-F5344CB8AC3E}">
        <p14:creationId xmlns:p14="http://schemas.microsoft.com/office/powerpoint/2010/main" val="417130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55700"/>
            <a:ext cx="6096000" cy="4533900"/>
          </a:xfrm>
          <a:prstGeom prst="rect">
            <a:avLst/>
          </a:prstGeom>
        </p:spPr>
      </p:pic>
    </p:spTree>
    <p:extLst>
      <p:ext uri="{BB962C8B-B14F-4D97-AF65-F5344CB8AC3E}">
        <p14:creationId xmlns:p14="http://schemas.microsoft.com/office/powerpoint/2010/main" val="18398078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824" y="918882"/>
            <a:ext cx="6835588" cy="2954655"/>
          </a:xfrm>
          <a:prstGeom prst="rect">
            <a:avLst/>
          </a:prstGeom>
          <a:noFill/>
        </p:spPr>
        <p:txBody>
          <a:bodyPr wrap="square" rtlCol="0">
            <a:spAutoFit/>
          </a:bodyPr>
          <a:lstStyle/>
          <a:p>
            <a:pPr>
              <a:defRPr/>
            </a:pPr>
            <a:r>
              <a:rPr lang="en-US" sz="1400" dirty="0"/>
              <a:t>This PowerPoint presentation contains a selection of images and archives which students can use to explore the story of </a:t>
            </a:r>
            <a:r>
              <a:rPr lang="en-US" sz="1400" dirty="0" smtClean="0"/>
              <a:t>the Battle of the Somme. The </a:t>
            </a:r>
            <a:r>
              <a:rPr lang="en-US" sz="1400" dirty="0"/>
              <a:t>materials come from the </a:t>
            </a:r>
            <a:r>
              <a:rPr lang="en-US" sz="1400" dirty="0" smtClean="0"/>
              <a:t>Collection </a:t>
            </a:r>
            <a:r>
              <a:rPr lang="en-US" sz="1400" dirty="0"/>
              <a:t>of the National Army </a:t>
            </a:r>
            <a:r>
              <a:rPr lang="en-US" sz="1400" dirty="0" smtClean="0"/>
              <a:t>Museum (NAM</a:t>
            </a:r>
            <a:r>
              <a:rPr lang="en-US" sz="1400" dirty="0" smtClean="0"/>
              <a:t>).</a:t>
            </a:r>
            <a:endParaRPr lang="en-US" sz="1400" dirty="0"/>
          </a:p>
          <a:p>
            <a:pPr>
              <a:defRPr/>
            </a:pPr>
            <a:endParaRPr lang="en-US" sz="1400" dirty="0"/>
          </a:p>
          <a:p>
            <a:pPr>
              <a:defRPr/>
            </a:pPr>
            <a:r>
              <a:rPr lang="en-US" sz="1400" dirty="0" smtClean="0"/>
              <a:t>Unless otherwise stated in the notes, the images can be freely used for non-commercial purposes within the classroom. You can use the entire presentation or choose individual images for use in other non-commercial contexts. When using individual images in other contexts, please always retain the attribution statements provided in this document (e.g. NAM. </a:t>
            </a:r>
            <a:r>
              <a:rPr lang="en-US" sz="1400" dirty="0"/>
              <a:t>2005-08-66-</a:t>
            </a:r>
            <a:r>
              <a:rPr lang="en-US" sz="1400" dirty="0" smtClean="0"/>
              <a:t>1).</a:t>
            </a:r>
          </a:p>
          <a:p>
            <a:pPr>
              <a:defRPr/>
            </a:pPr>
            <a:endParaRPr lang="en-US" sz="1400" dirty="0"/>
          </a:p>
          <a:p>
            <a:pPr lvl="0">
              <a:defRPr/>
            </a:pPr>
            <a:r>
              <a:rPr lang="en-GB" sz="1400" dirty="0">
                <a:ea typeface="Arial"/>
                <a:cs typeface="Arial"/>
                <a:sym typeface="Arial"/>
              </a:rPr>
              <a:t>By downloading this </a:t>
            </a:r>
            <a:r>
              <a:rPr lang="en-GB" sz="1400" dirty="0" smtClean="0">
                <a:ea typeface="Arial"/>
                <a:cs typeface="Arial"/>
                <a:sym typeface="Arial"/>
              </a:rPr>
              <a:t>document and </a:t>
            </a:r>
            <a:r>
              <a:rPr lang="en-GB" sz="1400" dirty="0">
                <a:ea typeface="Arial"/>
                <a:cs typeface="Arial"/>
                <a:sym typeface="Arial"/>
              </a:rPr>
              <a:t>using these images you agree to these terms of use, including your use of the attribution statement specified for each object by </a:t>
            </a:r>
            <a:r>
              <a:rPr lang="en-GB" sz="1400" dirty="0" smtClean="0">
                <a:ea typeface="Arial"/>
                <a:cs typeface="Arial"/>
                <a:sym typeface="Arial"/>
              </a:rPr>
              <a:t>NAM.</a:t>
            </a:r>
            <a:endParaRPr lang="en-GB" sz="1400" dirty="0">
              <a:ea typeface="Arial"/>
              <a:cs typeface="Arial"/>
              <a:sym typeface="Arial"/>
            </a:endParaRPr>
          </a:p>
          <a:p>
            <a:endParaRPr lang="en-US" dirty="0"/>
          </a:p>
        </p:txBody>
      </p:sp>
    </p:spTree>
    <p:extLst>
      <p:ext uri="{BB962C8B-B14F-4D97-AF65-F5344CB8AC3E}">
        <p14:creationId xmlns:p14="http://schemas.microsoft.com/office/powerpoint/2010/main" val="22208559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8400" y="381000"/>
            <a:ext cx="4254500" cy="6096000"/>
          </a:xfrm>
          <a:prstGeom prst="rect">
            <a:avLst/>
          </a:prstGeom>
        </p:spPr>
      </p:pic>
    </p:spTree>
    <p:extLst>
      <p:ext uri="{BB962C8B-B14F-4D97-AF65-F5344CB8AC3E}">
        <p14:creationId xmlns:p14="http://schemas.microsoft.com/office/powerpoint/2010/main" val="8102948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55700"/>
            <a:ext cx="6096000" cy="4533900"/>
          </a:xfrm>
          <a:prstGeom prst="rect">
            <a:avLst/>
          </a:prstGeom>
        </p:spPr>
      </p:pic>
    </p:spTree>
    <p:extLst>
      <p:ext uri="{BB962C8B-B14F-4D97-AF65-F5344CB8AC3E}">
        <p14:creationId xmlns:p14="http://schemas.microsoft.com/office/powerpoint/2010/main" val="23369016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04900"/>
            <a:ext cx="6096000" cy="4635500"/>
          </a:xfrm>
          <a:prstGeom prst="rect">
            <a:avLst/>
          </a:prstGeom>
        </p:spPr>
      </p:pic>
    </p:spTree>
    <p:extLst>
      <p:ext uri="{BB962C8B-B14F-4D97-AF65-F5344CB8AC3E}">
        <p14:creationId xmlns:p14="http://schemas.microsoft.com/office/powerpoint/2010/main" val="375950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5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68400"/>
            <a:ext cx="6096000" cy="4521200"/>
          </a:xfrm>
          <a:prstGeom prst="rect">
            <a:avLst/>
          </a:prstGeom>
        </p:spPr>
      </p:pic>
    </p:spTree>
    <p:extLst>
      <p:ext uri="{BB962C8B-B14F-4D97-AF65-F5344CB8AC3E}">
        <p14:creationId xmlns:p14="http://schemas.microsoft.com/office/powerpoint/2010/main" val="2711128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193800"/>
            <a:ext cx="6096000" cy="4470400"/>
          </a:xfrm>
          <a:prstGeom prst="rect">
            <a:avLst/>
          </a:prstGeom>
        </p:spPr>
      </p:pic>
    </p:spTree>
    <p:extLst>
      <p:ext uri="{BB962C8B-B14F-4D97-AF65-F5344CB8AC3E}">
        <p14:creationId xmlns:p14="http://schemas.microsoft.com/office/powerpoint/2010/main" val="1325759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29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70000"/>
            <a:ext cx="6096000" cy="4305300"/>
          </a:xfrm>
          <a:prstGeom prst="rect">
            <a:avLst/>
          </a:prstGeom>
        </p:spPr>
      </p:pic>
    </p:spTree>
    <p:extLst>
      <p:ext uri="{BB962C8B-B14F-4D97-AF65-F5344CB8AC3E}">
        <p14:creationId xmlns:p14="http://schemas.microsoft.com/office/powerpoint/2010/main" val="332812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20900" y="381000"/>
            <a:ext cx="4889500" cy="6096000"/>
          </a:xfrm>
          <a:prstGeom prst="rect">
            <a:avLst/>
          </a:prstGeom>
        </p:spPr>
      </p:pic>
    </p:spTree>
    <p:extLst>
      <p:ext uri="{BB962C8B-B14F-4D97-AF65-F5344CB8AC3E}">
        <p14:creationId xmlns:p14="http://schemas.microsoft.com/office/powerpoint/2010/main" val="3032343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498600"/>
            <a:ext cx="6096000" cy="3860800"/>
          </a:xfrm>
          <a:prstGeom prst="rect">
            <a:avLst/>
          </a:prstGeom>
        </p:spPr>
      </p:pic>
    </p:spTree>
    <p:extLst>
      <p:ext uri="{BB962C8B-B14F-4D97-AF65-F5344CB8AC3E}">
        <p14:creationId xmlns:p14="http://schemas.microsoft.com/office/powerpoint/2010/main" val="71389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066800"/>
            <a:ext cx="6096000" cy="4711700"/>
          </a:xfrm>
          <a:prstGeom prst="rect">
            <a:avLst/>
          </a:prstGeom>
        </p:spPr>
      </p:pic>
    </p:spTree>
    <p:extLst>
      <p:ext uri="{BB962C8B-B14F-4D97-AF65-F5344CB8AC3E}">
        <p14:creationId xmlns:p14="http://schemas.microsoft.com/office/powerpoint/2010/main" val="3104839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45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30300"/>
            <a:ext cx="6096000" cy="4584700"/>
          </a:xfrm>
          <a:prstGeom prst="rect">
            <a:avLst/>
          </a:prstGeom>
        </p:spPr>
      </p:pic>
    </p:spTree>
    <p:extLst>
      <p:ext uri="{BB962C8B-B14F-4D97-AF65-F5344CB8AC3E}">
        <p14:creationId xmlns:p14="http://schemas.microsoft.com/office/powerpoint/2010/main" val="41345953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43100" y="381000"/>
            <a:ext cx="5245100" cy="6096000"/>
          </a:xfrm>
          <a:prstGeom prst="rect">
            <a:avLst/>
          </a:prstGeom>
        </p:spPr>
      </p:pic>
    </p:spTree>
    <p:extLst>
      <p:ext uri="{BB962C8B-B14F-4D97-AF65-F5344CB8AC3E}">
        <p14:creationId xmlns:p14="http://schemas.microsoft.com/office/powerpoint/2010/main" val="42076552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59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75" y="1047750"/>
            <a:ext cx="6096000" cy="4254500"/>
          </a:xfrm>
          <a:prstGeom prst="rect">
            <a:avLst/>
          </a:prstGeom>
        </p:spPr>
      </p:pic>
    </p:spTree>
    <p:extLst>
      <p:ext uri="{BB962C8B-B14F-4D97-AF65-F5344CB8AC3E}">
        <p14:creationId xmlns:p14="http://schemas.microsoft.com/office/powerpoint/2010/main" val="14077542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270000"/>
            <a:ext cx="6096000" cy="4318000"/>
          </a:xfrm>
          <a:prstGeom prst="rect">
            <a:avLst/>
          </a:prstGeom>
        </p:spPr>
      </p:pic>
    </p:spTree>
    <p:extLst>
      <p:ext uri="{BB962C8B-B14F-4D97-AF65-F5344CB8AC3E}">
        <p14:creationId xmlns:p14="http://schemas.microsoft.com/office/powerpoint/2010/main" val="30954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807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27" y="290022"/>
            <a:ext cx="5003800" cy="6096000"/>
          </a:xfrm>
          <a:prstGeom prst="rect">
            <a:avLst/>
          </a:prstGeom>
        </p:spPr>
      </p:pic>
    </p:spTree>
    <p:extLst>
      <p:ext uri="{BB962C8B-B14F-4D97-AF65-F5344CB8AC3E}">
        <p14:creationId xmlns:p14="http://schemas.microsoft.com/office/powerpoint/2010/main" val="2239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612900"/>
            <a:ext cx="6096000" cy="3632200"/>
          </a:xfrm>
          <a:prstGeom prst="rect">
            <a:avLst/>
          </a:prstGeom>
        </p:spPr>
      </p:pic>
    </p:spTree>
    <p:extLst>
      <p:ext uri="{BB962C8B-B14F-4D97-AF65-F5344CB8AC3E}">
        <p14:creationId xmlns:p14="http://schemas.microsoft.com/office/powerpoint/2010/main" val="168452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29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79500"/>
            <a:ext cx="6096000" cy="4699000"/>
          </a:xfrm>
          <a:prstGeom prst="rect">
            <a:avLst/>
          </a:prstGeom>
        </p:spPr>
      </p:pic>
    </p:spTree>
    <p:extLst>
      <p:ext uri="{BB962C8B-B14F-4D97-AF65-F5344CB8AC3E}">
        <p14:creationId xmlns:p14="http://schemas.microsoft.com/office/powerpoint/2010/main" val="29109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6076</TotalTime>
  <Words>2366</Words>
  <Application>Microsoft Macintosh PowerPoint</Application>
  <PresentationFormat>On-screen Show (4:3)</PresentationFormat>
  <Paragraphs>222</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Army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NAM Administrator</dc:creator>
  <cp:lastModifiedBy>Tristan Langlois</cp:lastModifiedBy>
  <cp:revision>348</cp:revision>
  <dcterms:created xsi:type="dcterms:W3CDTF">2010-10-29T11:03:29Z</dcterms:created>
  <dcterms:modified xsi:type="dcterms:W3CDTF">2016-05-13T16:11:04Z</dcterms:modified>
</cp:coreProperties>
</file>