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4"/>
  </p:notesMasterIdLst>
  <p:handoutMasterIdLst>
    <p:handoutMasterId r:id="rId35"/>
  </p:handoutMasterIdLst>
  <p:sldIdLst>
    <p:sldId id="384" r:id="rId2"/>
    <p:sldId id="266" r:id="rId3"/>
    <p:sldId id="385" r:id="rId4"/>
    <p:sldId id="386" r:id="rId5"/>
    <p:sldId id="383" r:id="rId6"/>
    <p:sldId id="369" r:id="rId7"/>
    <p:sldId id="378" r:id="rId8"/>
    <p:sldId id="379" r:id="rId9"/>
    <p:sldId id="382" r:id="rId10"/>
    <p:sldId id="371" r:id="rId11"/>
    <p:sldId id="345" r:id="rId12"/>
    <p:sldId id="363" r:id="rId13"/>
    <p:sldId id="350" r:id="rId14"/>
    <p:sldId id="364" r:id="rId15"/>
    <p:sldId id="346" r:id="rId16"/>
    <p:sldId id="341" r:id="rId17"/>
    <p:sldId id="353" r:id="rId18"/>
    <p:sldId id="370" r:id="rId19"/>
    <p:sldId id="359" r:id="rId20"/>
    <p:sldId id="362" r:id="rId21"/>
    <p:sldId id="358" r:id="rId22"/>
    <p:sldId id="344" r:id="rId23"/>
    <p:sldId id="339" r:id="rId24"/>
    <p:sldId id="355" r:id="rId25"/>
    <p:sldId id="366" r:id="rId26"/>
    <p:sldId id="374" r:id="rId27"/>
    <p:sldId id="348" r:id="rId28"/>
    <p:sldId id="377" r:id="rId29"/>
    <p:sldId id="368" r:id="rId30"/>
    <p:sldId id="380" r:id="rId31"/>
    <p:sldId id="381" r:id="rId32"/>
    <p:sldId id="343" r:id="rId3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5086" autoAdjust="0"/>
    <p:restoredTop sz="75071" autoAdjust="0"/>
  </p:normalViewPr>
  <p:slideViewPr>
    <p:cSldViewPr snapToGrid="0" snapToObjects="1">
      <p:cViewPr>
        <p:scale>
          <a:sx n="80" d="100"/>
          <a:sy n="80" d="100"/>
        </p:scale>
        <p:origin x="-1136" y="-312"/>
      </p:cViewPr>
      <p:guideLst>
        <p:guide orient="horz" pos="2081"/>
        <p:guide pos="3617"/>
      </p:guideLst>
    </p:cSldViewPr>
  </p:slideViewPr>
  <p:notesTextViewPr>
    <p:cViewPr>
      <p:scale>
        <a:sx n="125" d="100"/>
        <a:sy n="125"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notesMaster" Target="notesMasters/notesMaster1.xml"/><Relationship Id="rId35" Type="http://schemas.openxmlformats.org/officeDocument/2006/relationships/handoutMaster" Target="handoutMasters/handoutMaster1.xml"/><Relationship Id="rId36" Type="http://schemas.openxmlformats.org/officeDocument/2006/relationships/printerSettings" Target="printerSettings/printerSettings1.bin"/><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presProps" Target="presProps.xml"/><Relationship Id="rId38" Type="http://schemas.openxmlformats.org/officeDocument/2006/relationships/viewProps" Target="viewProps.xml"/><Relationship Id="rId39" Type="http://schemas.openxmlformats.org/officeDocument/2006/relationships/theme" Target="theme/theme1.xml"/><Relationship Id="rId4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0F2D1B24-DAEF-F547-81DE-5B8E61CFAC4D}" type="datetimeFigureOut">
              <a:rPr lang="en-US" smtClean="0"/>
              <a:pPr/>
              <a:t>21/04/2015</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C86D9756-9426-294F-9C7F-4F4D30C0D30F}" type="slidenum">
              <a:rPr lang="en-US" smtClean="0"/>
              <a:pPr/>
              <a:t>‹#›</a:t>
            </a:fld>
            <a:endParaRPr lang="en-US"/>
          </a:p>
        </p:txBody>
      </p:sp>
    </p:spTree>
    <p:extLst>
      <p:ext uri="{BB962C8B-B14F-4D97-AF65-F5344CB8AC3E}">
        <p14:creationId xmlns:p14="http://schemas.microsoft.com/office/powerpoint/2010/main" val="399493435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5930ADE-2E86-9043-94E6-7E3E41E5CFE6}" type="datetimeFigureOut">
              <a:rPr lang="en-US" smtClean="0"/>
              <a:t>21/04/2015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563F7FA-B147-A748-A926-3EA8CB3EFDFD}" type="slidenum">
              <a:rPr lang="en-US" smtClean="0"/>
              <a:t>‹#›</a:t>
            </a:fld>
            <a:endParaRPr lang="en-US"/>
          </a:p>
        </p:txBody>
      </p:sp>
    </p:spTree>
    <p:extLst>
      <p:ext uri="{BB962C8B-B14F-4D97-AF65-F5344CB8AC3E}">
        <p14:creationId xmlns:p14="http://schemas.microsoft.com/office/powerpoint/2010/main" val="3452697217"/>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resource gives captioning information for the images used in the accompanying film.</a:t>
            </a:r>
            <a:endParaRPr lang="en-US" dirty="0"/>
          </a:p>
        </p:txBody>
      </p:sp>
      <p:sp>
        <p:nvSpPr>
          <p:cNvPr id="4" name="Slide Number Placeholder 3"/>
          <p:cNvSpPr>
            <a:spLocks noGrp="1"/>
          </p:cNvSpPr>
          <p:nvPr>
            <p:ph type="sldNum" sz="quarter" idx="10"/>
          </p:nvPr>
        </p:nvSpPr>
        <p:spPr/>
        <p:txBody>
          <a:bodyPr/>
          <a:lstStyle/>
          <a:p>
            <a:fld id="{8563F7FA-B147-A748-A926-3EA8CB3EFDFD}" type="slidenum">
              <a:rPr lang="en-US" smtClean="0"/>
              <a:t>1</a:t>
            </a:fld>
            <a:endParaRPr lang="en-US"/>
          </a:p>
        </p:txBody>
      </p:sp>
    </p:spTree>
    <p:extLst>
      <p:ext uri="{BB962C8B-B14F-4D97-AF65-F5344CB8AC3E}">
        <p14:creationId xmlns:p14="http://schemas.microsoft.com/office/powerpoint/2010/main" val="11831981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0" i="0" u="none" strike="noStrike" kern="1200" dirty="0" smtClean="0">
                <a:solidFill>
                  <a:schemeClr val="tx1"/>
                </a:solidFill>
                <a:effectLst/>
                <a:latin typeface="+mn-lt"/>
                <a:ea typeface="+mn-ea"/>
                <a:cs typeface="+mn-cs"/>
              </a:rPr>
              <a:t>Supplies at Anzac, 1915</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NAM. </a:t>
            </a:r>
            <a:r>
              <a:rPr lang="en-US" sz="1200" b="0" i="0" u="none" strike="noStrike" kern="1200" dirty="0" smtClean="0">
                <a:solidFill>
                  <a:schemeClr val="tx1"/>
                </a:solidFill>
                <a:effectLst/>
                <a:latin typeface="+mn-lt"/>
                <a:ea typeface="+mn-ea"/>
                <a:cs typeface="+mn-cs"/>
              </a:rPr>
              <a:t>1972-08-67-2-108</a:t>
            </a:r>
            <a:r>
              <a:rPr lang="en-US" dirty="0" smtClean="0"/>
              <a:t> </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Having consolidated the surrounding ridges against attack, the Anzacs landed supplies near </a:t>
            </a:r>
            <a:r>
              <a:rPr lang="en-US" sz="1200" kern="1200" dirty="0" err="1" smtClean="0">
                <a:solidFill>
                  <a:schemeClr val="tx1"/>
                </a:solidFill>
                <a:latin typeface="+mn-lt"/>
                <a:ea typeface="+mn-ea"/>
                <a:cs typeface="+mn-cs"/>
              </a:rPr>
              <a:t>Gaba</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Tepe</a:t>
            </a:r>
            <a:r>
              <a:rPr lang="en-US" sz="1200" kern="1200" dirty="0" smtClean="0">
                <a:solidFill>
                  <a:schemeClr val="tx1"/>
                </a:solidFill>
                <a:latin typeface="+mn-lt"/>
                <a:ea typeface="+mn-ea"/>
                <a:cs typeface="+mn-cs"/>
              </a:rPr>
              <a:t>.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This photograph shows supplies and ammunition stockpiled on the beach at Anzac Cove. Gallipoli was the first major military action fought by Australian and New Zealand forces during the war.</a:t>
            </a:r>
            <a:endParaRPr lang="en-US" baseline="0" dirty="0" smtClean="0"/>
          </a:p>
        </p:txBody>
      </p:sp>
      <p:sp>
        <p:nvSpPr>
          <p:cNvPr id="4" name="Slide Number Placeholder 3"/>
          <p:cNvSpPr>
            <a:spLocks noGrp="1"/>
          </p:cNvSpPr>
          <p:nvPr>
            <p:ph type="sldNum" sz="quarter" idx="10"/>
          </p:nvPr>
        </p:nvSpPr>
        <p:spPr/>
        <p:txBody>
          <a:bodyPr/>
          <a:lstStyle/>
          <a:p>
            <a:fld id="{9F0F7986-80EB-0B4F-ABCA-B3D410CB5357}" type="slidenum">
              <a:rPr lang="en-US" smtClean="0"/>
              <a:t>12</a:t>
            </a:fld>
            <a:endParaRPr lang="en-US"/>
          </a:p>
        </p:txBody>
      </p:sp>
    </p:spTree>
    <p:extLst>
      <p:ext uri="{BB962C8B-B14F-4D97-AF65-F5344CB8AC3E}">
        <p14:creationId xmlns:p14="http://schemas.microsoft.com/office/powerpoint/2010/main" val="34700595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0" i="0" u="none" strike="noStrike" kern="1200" baseline="0" dirty="0" smtClean="0">
                <a:solidFill>
                  <a:schemeClr val="tx1"/>
                </a:solidFill>
                <a:effectLst/>
                <a:latin typeface="+mn-lt"/>
                <a:ea typeface="+mn-ea"/>
                <a:cs typeface="+mn-cs"/>
              </a:rPr>
              <a:t>T</a:t>
            </a:r>
            <a:r>
              <a:rPr lang="en-US" sz="1200" kern="1200" dirty="0" smtClean="0">
                <a:solidFill>
                  <a:schemeClr val="tx1"/>
                </a:solidFill>
                <a:latin typeface="+mn-lt"/>
                <a:ea typeface="+mn-ea"/>
                <a:cs typeface="+mn-cs"/>
              </a:rPr>
              <a:t>roops in their dugouts in the hills, c1915</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NAM. </a:t>
            </a:r>
            <a:r>
              <a:rPr lang="en-US" sz="1200" b="0" i="0" u="none" strike="noStrike" kern="1200" dirty="0" smtClean="0">
                <a:solidFill>
                  <a:schemeClr val="tx1"/>
                </a:solidFill>
                <a:effectLst/>
                <a:latin typeface="+mn-lt"/>
                <a:ea typeface="+mn-ea"/>
                <a:cs typeface="+mn-cs"/>
              </a:rPr>
              <a:t>1979-08-66-106</a:t>
            </a:r>
            <a:r>
              <a:rPr lang="en-US" sz="1200" b="0" i="0" u="none" strike="noStrike" kern="1200" baseline="0" dirty="0" smtClean="0">
                <a:solidFill>
                  <a:schemeClr val="tx1"/>
                </a:solidFill>
                <a:effectLst/>
                <a:latin typeface="+mn-lt"/>
                <a:ea typeface="+mn-ea"/>
                <a:cs typeface="+mn-cs"/>
              </a:rPr>
              <a:t> </a:t>
            </a:r>
            <a:endParaRPr lang="en-US" sz="1200" kern="1200" dirty="0" smtClean="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Despite repeated attempts to break out, throughout the summer and autumn of 1915 the Allies remained trapped around their three beachheads at </a:t>
            </a:r>
            <a:r>
              <a:rPr lang="en-US" sz="1200" kern="1200" dirty="0" err="1" smtClean="0">
                <a:solidFill>
                  <a:schemeClr val="tx1"/>
                </a:solidFill>
                <a:latin typeface="+mn-lt"/>
                <a:ea typeface="+mn-ea"/>
                <a:cs typeface="+mn-cs"/>
              </a:rPr>
              <a:t>Helles</a:t>
            </a:r>
            <a:r>
              <a:rPr lang="en-US" sz="1200" kern="1200" dirty="0" smtClean="0">
                <a:solidFill>
                  <a:schemeClr val="tx1"/>
                </a:solidFill>
                <a:latin typeface="+mn-lt"/>
                <a:ea typeface="+mn-ea"/>
                <a:cs typeface="+mn-cs"/>
              </a:rPr>
              <a:t>, Anzac Cove and </a:t>
            </a:r>
            <a:r>
              <a:rPr lang="en-US" sz="1200" kern="1200" dirty="0" err="1" smtClean="0">
                <a:solidFill>
                  <a:schemeClr val="tx1"/>
                </a:solidFill>
                <a:latin typeface="+mn-lt"/>
                <a:ea typeface="+mn-ea"/>
                <a:cs typeface="+mn-cs"/>
              </a:rPr>
              <a:t>Suvla</a:t>
            </a:r>
            <a:r>
              <a:rPr lang="en-US" sz="1200" kern="1200" dirty="0" smtClean="0">
                <a:solidFill>
                  <a:schemeClr val="tx1"/>
                </a:solidFill>
                <a:latin typeface="+mn-lt"/>
                <a:ea typeface="+mn-ea"/>
                <a:cs typeface="+mn-cs"/>
              </a:rPr>
              <a:t> Bay. Each of these was overlooked by high ground commanded by strong Ottoman forces and was under constant artillery and sniper fire. The soldiers lived and fought in appalling conditions. Casualties from heat and disease overwhelmed the inadequate medical facilities.</a:t>
            </a:r>
            <a:endParaRPr lang="en-US" sz="1200" kern="1200" baseline="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9F0F7986-80EB-0B4F-ABCA-B3D410CB5357}" type="slidenum">
              <a:rPr lang="en-US" smtClean="0"/>
              <a:t>13</a:t>
            </a:fld>
            <a:endParaRPr lang="en-US"/>
          </a:p>
        </p:txBody>
      </p:sp>
    </p:spTree>
    <p:extLst>
      <p:ext uri="{BB962C8B-B14F-4D97-AF65-F5344CB8AC3E}">
        <p14:creationId xmlns:p14="http://schemas.microsoft.com/office/powerpoint/2010/main" val="34700595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a:t>
            </a:r>
            <a:r>
              <a:rPr lang="en-US" sz="1200" kern="1200" dirty="0" smtClean="0">
                <a:solidFill>
                  <a:schemeClr val="tx1"/>
                </a:solidFill>
                <a:latin typeface="+mn-lt"/>
                <a:ea typeface="+mn-ea"/>
                <a:cs typeface="+mn-cs"/>
              </a:rPr>
              <a:t>Where the Anzacs dug themselves in on the </a:t>
            </a:r>
            <a:r>
              <a:rPr lang="en-US" sz="1200" kern="1200" dirty="0" err="1" smtClean="0">
                <a:solidFill>
                  <a:schemeClr val="tx1"/>
                </a:solidFill>
                <a:latin typeface="+mn-lt"/>
                <a:ea typeface="+mn-ea"/>
                <a:cs typeface="+mn-cs"/>
              </a:rPr>
              <a:t>shelterless</a:t>
            </a:r>
            <a:r>
              <a:rPr lang="en-US" sz="1200" kern="1200" dirty="0" smtClean="0">
                <a:solidFill>
                  <a:schemeClr val="tx1"/>
                </a:solidFill>
                <a:latin typeface="+mn-lt"/>
                <a:ea typeface="+mn-ea"/>
                <a:cs typeface="+mn-cs"/>
              </a:rPr>
              <a:t> slopes of barren hills exposed to enemy fire', 1915</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NAM. </a:t>
            </a:r>
            <a:r>
              <a:rPr lang="en-US" sz="1200" b="0" i="0" u="none" strike="noStrike" kern="1200" dirty="0" smtClean="0">
                <a:solidFill>
                  <a:schemeClr val="tx1"/>
                </a:solidFill>
                <a:effectLst/>
                <a:latin typeface="+mn-lt"/>
                <a:ea typeface="+mn-ea"/>
                <a:cs typeface="+mn-cs"/>
              </a:rPr>
              <a:t>1972-08-67-2-108</a:t>
            </a:r>
            <a:r>
              <a:rPr lang="en-US" dirty="0" smtClean="0"/>
              <a:t> </a:t>
            </a:r>
            <a:endParaRPr lang="en-US" sz="1200" kern="1200" dirty="0" smtClean="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0" i="0" u="none" strike="noStrike" kern="1200" dirty="0" smtClean="0">
              <a:solidFill>
                <a:schemeClr val="tx1"/>
              </a:solidFill>
              <a:effectLst/>
              <a:latin typeface="+mn-lt"/>
              <a:ea typeface="+mn-ea"/>
              <a:cs typeface="+mn-cs"/>
            </a:endParaRPr>
          </a:p>
          <a:p>
            <a:r>
              <a:rPr lang="en-US" sz="1200" kern="1200" dirty="0" smtClean="0">
                <a:solidFill>
                  <a:schemeClr val="tx1"/>
                </a:solidFill>
                <a:latin typeface="+mn-lt"/>
                <a:ea typeface="+mn-ea"/>
                <a:cs typeface="+mn-cs"/>
              </a:rPr>
              <a:t>Soldiers from Australia and New Zealand, the 'ANZACs', landed near </a:t>
            </a:r>
            <a:r>
              <a:rPr lang="en-US" sz="1200" kern="1200" dirty="0" err="1" smtClean="0">
                <a:solidFill>
                  <a:schemeClr val="tx1"/>
                </a:solidFill>
                <a:latin typeface="+mn-lt"/>
                <a:ea typeface="+mn-ea"/>
                <a:cs typeface="+mn-cs"/>
              </a:rPr>
              <a:t>Gaba</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Tepe</a:t>
            </a:r>
            <a:r>
              <a:rPr lang="en-US" sz="1200" kern="1200" dirty="0" smtClean="0">
                <a:solidFill>
                  <a:schemeClr val="tx1"/>
                </a:solidFill>
                <a:latin typeface="+mn-lt"/>
                <a:ea typeface="+mn-ea"/>
                <a:cs typeface="+mn-cs"/>
              </a:rPr>
              <a:t> (later renamed Anzac Cove) on 25 April 1915. Despite repeated attempts to break out and link up with the landing further south at Cape </a:t>
            </a:r>
            <a:r>
              <a:rPr lang="en-US" sz="1200" kern="1200" dirty="0" err="1" smtClean="0">
                <a:solidFill>
                  <a:schemeClr val="tx1"/>
                </a:solidFill>
                <a:latin typeface="+mn-lt"/>
                <a:ea typeface="+mn-ea"/>
                <a:cs typeface="+mn-cs"/>
              </a:rPr>
              <a:t>Helles</a:t>
            </a:r>
            <a:r>
              <a:rPr lang="en-US" sz="1200" kern="1200" dirty="0" smtClean="0">
                <a:solidFill>
                  <a:schemeClr val="tx1"/>
                </a:solidFill>
                <a:latin typeface="+mn-lt"/>
                <a:ea typeface="+mn-ea"/>
                <a:cs typeface="+mn-cs"/>
              </a:rPr>
              <a:t>, the campaign became bogged down. Lieutenant-General Sir Gerald Ellison visited Anzac on 24 July 1915 and reported:</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'As we approached ANZAC we could see the shore and the landing jetty being heavily shelled from both flanks and unfortunately one of the shells got home and caused serious casualties. Some 12 or 14 men being hit. Landing parties, bathers and those employed in the beach depots are never safe at any time from incidents of this kind. Of course the bulk of the landing of men and stores has to be done at night, but a certain amount goes on pretty well all day. Close to the jetty are General </a:t>
            </a:r>
            <a:r>
              <a:rPr lang="en-US" sz="1200" kern="1200" dirty="0" err="1" smtClean="0">
                <a:solidFill>
                  <a:schemeClr val="tx1"/>
                </a:solidFill>
                <a:latin typeface="+mn-lt"/>
                <a:ea typeface="+mn-ea"/>
                <a:cs typeface="+mn-cs"/>
              </a:rPr>
              <a:t>Birdwood's</a:t>
            </a:r>
            <a:r>
              <a:rPr lang="en-US" sz="1200" kern="1200" dirty="0" smtClean="0">
                <a:solidFill>
                  <a:schemeClr val="tx1"/>
                </a:solidFill>
                <a:latin typeface="+mn-lt"/>
                <a:ea typeface="+mn-ea"/>
                <a:cs typeface="+mn-cs"/>
              </a:rPr>
              <a:t> Headquarters and there is quite a town of dug outs and shelters all huddled together on the face of the small ridge of cliff about 300 feet high and 500 yards long which immediately commands the landing place... We proceeded to the top of the interior line of cliff [and] speaking roughly we had facing us on the small plateau where we stood (which is honeycombed with deep trenches) an </a:t>
            </a:r>
            <a:r>
              <a:rPr lang="en-US" sz="1200" kern="1200" dirty="0" err="1" smtClean="0">
                <a:solidFill>
                  <a:schemeClr val="tx1"/>
                </a:solidFill>
                <a:latin typeface="+mn-lt"/>
                <a:ea typeface="+mn-ea"/>
                <a:cs typeface="+mn-cs"/>
              </a:rPr>
              <a:t>amphitheatre</a:t>
            </a:r>
            <a:r>
              <a:rPr lang="en-US" sz="1200" kern="1200" dirty="0" smtClean="0">
                <a:solidFill>
                  <a:schemeClr val="tx1"/>
                </a:solidFill>
                <a:latin typeface="+mn-lt"/>
                <a:ea typeface="+mn-ea"/>
                <a:cs typeface="+mn-cs"/>
              </a:rPr>
              <a:t> of cliffs from 2 to 3 miles in extent.</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The whole face of this great cliff of hard yellow mud is literally one mass of little caves occupied by the Australian and New Zealand contingents. </a:t>
            </a:r>
            <a:r>
              <a:rPr lang="en-US" sz="1200" kern="1200" dirty="0" err="1" smtClean="0">
                <a:solidFill>
                  <a:schemeClr val="tx1"/>
                </a:solidFill>
                <a:latin typeface="+mn-lt"/>
                <a:ea typeface="+mn-ea"/>
                <a:cs typeface="+mn-cs"/>
              </a:rPr>
              <a:t>Zig-zag</a:t>
            </a:r>
            <a:r>
              <a:rPr lang="en-US" sz="1200" kern="1200" dirty="0" smtClean="0">
                <a:solidFill>
                  <a:schemeClr val="tx1"/>
                </a:solidFill>
                <a:latin typeface="+mn-lt"/>
                <a:ea typeface="+mn-ea"/>
                <a:cs typeface="+mn-cs"/>
              </a:rPr>
              <a:t> paths run up the few steep </a:t>
            </a:r>
            <a:r>
              <a:rPr lang="en-US" sz="1200" kern="1200" dirty="0" err="1" smtClean="0">
                <a:solidFill>
                  <a:schemeClr val="tx1"/>
                </a:solidFill>
                <a:latin typeface="+mn-lt"/>
                <a:ea typeface="+mn-ea"/>
                <a:cs typeface="+mn-cs"/>
              </a:rPr>
              <a:t>salients</a:t>
            </a:r>
            <a:r>
              <a:rPr lang="en-US" sz="1200" kern="1200" dirty="0" smtClean="0">
                <a:solidFill>
                  <a:schemeClr val="tx1"/>
                </a:solidFill>
                <a:latin typeface="+mn-lt"/>
                <a:ea typeface="+mn-ea"/>
                <a:cs typeface="+mn-cs"/>
              </a:rPr>
              <a:t> that jut out from the cliffs to the ravine below and from these </a:t>
            </a:r>
            <a:r>
              <a:rPr lang="en-US" sz="1200" kern="1200" dirty="0" err="1" smtClean="0">
                <a:solidFill>
                  <a:schemeClr val="tx1"/>
                </a:solidFill>
                <a:latin typeface="+mn-lt"/>
                <a:ea typeface="+mn-ea"/>
                <a:cs typeface="+mn-cs"/>
              </a:rPr>
              <a:t>salients</a:t>
            </a:r>
            <a:r>
              <a:rPr lang="en-US" sz="1200" kern="1200" dirty="0" smtClean="0">
                <a:solidFill>
                  <a:schemeClr val="tx1"/>
                </a:solidFill>
                <a:latin typeface="+mn-lt"/>
                <a:ea typeface="+mn-ea"/>
                <a:cs typeface="+mn-cs"/>
              </a:rPr>
              <a:t> row upon row of paths have been cut in the face of the cliff and beyond them again are the shelters where the men live. The very summit of the cliff is our advance fire trench, and very often the Turkish trenches are not more than 15 to 20 yards away from this trench. In such circumstances the difficulties of communication can well be imagined but no one with whom I spoke seemed in the least afraid of what any Turkish attack could do. They have already beaten off two serious attacks with enormous loss and feel absolutely convinced that they can take on any number that come to attack them. I do not think I have ever met a more cheery lot of fellows than those I encountered in and around ANZAC'. NAM. 1987-04-35-214</a:t>
            </a:r>
          </a:p>
        </p:txBody>
      </p:sp>
      <p:sp>
        <p:nvSpPr>
          <p:cNvPr id="4" name="Slide Number Placeholder 3"/>
          <p:cNvSpPr>
            <a:spLocks noGrp="1"/>
          </p:cNvSpPr>
          <p:nvPr>
            <p:ph type="sldNum" sz="quarter" idx="10"/>
          </p:nvPr>
        </p:nvSpPr>
        <p:spPr/>
        <p:txBody>
          <a:bodyPr/>
          <a:lstStyle/>
          <a:p>
            <a:fld id="{9F0F7986-80EB-0B4F-ABCA-B3D410CB5357}" type="slidenum">
              <a:rPr lang="en-US" smtClean="0"/>
              <a:t>14</a:t>
            </a:fld>
            <a:endParaRPr lang="en-US"/>
          </a:p>
        </p:txBody>
      </p:sp>
    </p:spTree>
    <p:extLst>
      <p:ext uri="{BB962C8B-B14F-4D97-AF65-F5344CB8AC3E}">
        <p14:creationId xmlns:p14="http://schemas.microsoft.com/office/powerpoint/2010/main" val="34700595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T</a:t>
            </a:r>
            <a:r>
              <a:rPr lang="en-US" sz="1200" kern="1200" dirty="0" smtClean="0">
                <a:solidFill>
                  <a:schemeClr val="tx1"/>
                </a:solidFill>
                <a:latin typeface="+mn-lt"/>
                <a:ea typeface="+mn-ea"/>
                <a:cs typeface="+mn-cs"/>
              </a:rPr>
              <a:t>roops at Anzac Cove, 1915</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NAM.</a:t>
            </a:r>
            <a:r>
              <a:rPr lang="en-US" sz="1200" kern="1200" baseline="0" dirty="0" smtClean="0">
                <a:solidFill>
                  <a:schemeClr val="tx1"/>
                </a:solidFill>
                <a:latin typeface="+mn-lt"/>
                <a:ea typeface="+mn-ea"/>
                <a:cs typeface="+mn-cs"/>
              </a:rPr>
              <a:t> </a:t>
            </a:r>
            <a:r>
              <a:rPr lang="en-US" sz="1200" b="0" i="0" u="none" strike="noStrike" kern="1200" dirty="0" smtClean="0">
                <a:solidFill>
                  <a:schemeClr val="tx1"/>
                </a:solidFill>
                <a:effectLst/>
                <a:latin typeface="+mn-lt"/>
                <a:ea typeface="+mn-ea"/>
                <a:cs typeface="+mn-cs"/>
              </a:rPr>
              <a:t>1979-08-66-137</a:t>
            </a:r>
            <a:r>
              <a:rPr lang="en-US" dirty="0" smtClean="0"/>
              <a:t> </a:t>
            </a:r>
            <a:endParaRPr lang="en-US" sz="1200" kern="1200" dirty="0" smtClean="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Despite repeated attempts to break out and link up with another landing further south at Cape </a:t>
            </a:r>
            <a:r>
              <a:rPr lang="en-US" sz="1200" kern="1200" dirty="0" err="1" smtClean="0">
                <a:solidFill>
                  <a:schemeClr val="tx1"/>
                </a:solidFill>
                <a:latin typeface="+mn-lt"/>
                <a:ea typeface="+mn-ea"/>
                <a:cs typeface="+mn-cs"/>
              </a:rPr>
              <a:t>Helles</a:t>
            </a:r>
            <a:r>
              <a:rPr lang="en-US" sz="1200" kern="1200" dirty="0" smtClean="0">
                <a:solidFill>
                  <a:schemeClr val="tx1"/>
                </a:solidFill>
                <a:latin typeface="+mn-lt"/>
                <a:ea typeface="+mn-ea"/>
                <a:cs typeface="+mn-cs"/>
              </a:rPr>
              <a:t>, their campaign became bogged down. Anzac was finally evacuated in December 1915.</a:t>
            </a:r>
            <a:endParaRPr lang="en-US" baseline="0" dirty="0" smtClean="0"/>
          </a:p>
        </p:txBody>
      </p:sp>
      <p:sp>
        <p:nvSpPr>
          <p:cNvPr id="4" name="Slide Number Placeholder 3"/>
          <p:cNvSpPr>
            <a:spLocks noGrp="1"/>
          </p:cNvSpPr>
          <p:nvPr>
            <p:ph type="sldNum" sz="quarter" idx="10"/>
          </p:nvPr>
        </p:nvSpPr>
        <p:spPr/>
        <p:txBody>
          <a:bodyPr/>
          <a:lstStyle/>
          <a:p>
            <a:fld id="{9F0F7986-80EB-0B4F-ABCA-B3D410CB5357}" type="slidenum">
              <a:rPr lang="en-US" smtClean="0"/>
              <a:t>15</a:t>
            </a:fld>
            <a:endParaRPr lang="en-US"/>
          </a:p>
        </p:txBody>
      </p:sp>
    </p:spTree>
    <p:extLst>
      <p:ext uri="{BB962C8B-B14F-4D97-AF65-F5344CB8AC3E}">
        <p14:creationId xmlns:p14="http://schemas.microsoft.com/office/powerpoint/2010/main" val="34700595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Photograph of Indian soldiers in trench, Gallipoli, 1915</a:t>
            </a:r>
          </a:p>
          <a:p>
            <a:r>
              <a:rPr lang="en-US" sz="1200" b="0" i="0" u="none" strike="noStrike" kern="1200" dirty="0" smtClean="0">
                <a:solidFill>
                  <a:schemeClr val="tx1"/>
                </a:solidFill>
                <a:effectLst/>
                <a:latin typeface="+mn-lt"/>
                <a:ea typeface="+mn-ea"/>
                <a:cs typeface="+mn-cs"/>
              </a:rPr>
              <a:t>NAM. 1976-05-52-79</a:t>
            </a:r>
            <a:r>
              <a:rPr lang="en-US" dirty="0" smtClean="0"/>
              <a:t> </a:t>
            </a:r>
            <a:endParaRPr lang="en-US" sz="1200" kern="1200" dirty="0" smtClean="0">
              <a:solidFill>
                <a:schemeClr val="tx1"/>
              </a:solidFill>
              <a:latin typeface="+mn-lt"/>
              <a:ea typeface="+mn-ea"/>
              <a:cs typeface="+mn-cs"/>
            </a:endParaRPr>
          </a:p>
          <a:p>
            <a:endParaRPr lang="en-US" sz="1200" kern="1200" dirty="0" smtClean="0">
              <a:solidFill>
                <a:schemeClr val="tx1"/>
              </a:solidFill>
              <a:latin typeface="+mn-lt"/>
              <a:ea typeface="+mn-ea"/>
              <a:cs typeface="+mn-cs"/>
            </a:endParaRPr>
          </a:p>
          <a:p>
            <a:r>
              <a:rPr lang="en-US" sz="1200" b="0" i="0" u="none" strike="noStrike" kern="1200" dirty="0" smtClean="0">
                <a:solidFill>
                  <a:schemeClr val="tx1"/>
                </a:solidFill>
                <a:effectLst/>
                <a:latin typeface="+mn-lt"/>
                <a:ea typeface="+mn-ea"/>
                <a:cs typeface="+mn-cs"/>
              </a:rPr>
              <a:t>Sikh soldiers of the 29th Indian Infantry Brigade, Cape </a:t>
            </a:r>
            <a:r>
              <a:rPr lang="en-US" sz="1200" b="0" i="0" u="none" strike="noStrike" kern="1200" dirty="0" err="1" smtClean="0">
                <a:solidFill>
                  <a:schemeClr val="tx1"/>
                </a:solidFill>
                <a:effectLst/>
                <a:latin typeface="+mn-lt"/>
                <a:ea typeface="+mn-ea"/>
                <a:cs typeface="+mn-cs"/>
              </a:rPr>
              <a:t>Helles</a:t>
            </a:r>
            <a:r>
              <a:rPr lang="en-US" sz="1200" b="0" i="0" u="none" strike="noStrike" kern="1200" dirty="0" smtClean="0">
                <a:solidFill>
                  <a:schemeClr val="tx1"/>
                </a:solidFill>
                <a:effectLst/>
                <a:latin typeface="+mn-lt"/>
                <a:ea typeface="+mn-ea"/>
                <a:cs typeface="+mn-cs"/>
              </a:rPr>
              <a:t>, 1915.</a:t>
            </a:r>
            <a:r>
              <a:rPr lang="en-US" sz="1200" b="0" i="0" u="none" strike="noStrike" kern="1200" baseline="0" dirty="0" smtClean="0">
                <a:solidFill>
                  <a:schemeClr val="tx1"/>
                </a:solidFill>
                <a:effectLst/>
                <a:latin typeface="+mn-lt"/>
                <a:ea typeface="+mn-ea"/>
                <a:cs typeface="+mn-cs"/>
              </a:rPr>
              <a:t> </a:t>
            </a:r>
            <a:r>
              <a:rPr lang="en-US" sz="1200" kern="1200" dirty="0" smtClean="0">
                <a:solidFill>
                  <a:schemeClr val="tx1"/>
                </a:solidFill>
                <a:latin typeface="+mn-lt"/>
                <a:ea typeface="+mn-ea"/>
                <a:cs typeface="+mn-cs"/>
              </a:rPr>
              <a:t>They are armed with Short Magazine Lee Enfield Rifles (SMLE). Their brigade landed at Gallipoli on 1 May 1915. The figure in the background uses a periscope to safely view the </a:t>
            </a:r>
            <a:r>
              <a:rPr lang="en-US" sz="1200" kern="1200" dirty="0" err="1" smtClean="0">
                <a:solidFill>
                  <a:schemeClr val="tx1"/>
                </a:solidFill>
                <a:latin typeface="+mn-lt"/>
                <a:ea typeface="+mn-ea"/>
                <a:cs typeface="+mn-cs"/>
              </a:rPr>
              <a:t>neighbouring</a:t>
            </a:r>
            <a:r>
              <a:rPr lang="en-US" sz="1200" kern="1200" dirty="0" smtClean="0">
                <a:solidFill>
                  <a:schemeClr val="tx1"/>
                </a:solidFill>
                <a:latin typeface="+mn-lt"/>
                <a:ea typeface="+mn-ea"/>
                <a:cs typeface="+mn-cs"/>
              </a:rPr>
              <a:t> Turkish positions. They were sent as reinforcements to help enable an</a:t>
            </a:r>
            <a:r>
              <a:rPr lang="en-US" sz="1200" kern="1200" baseline="0" dirty="0" smtClean="0">
                <a:solidFill>
                  <a:schemeClr val="tx1"/>
                </a:solidFill>
                <a:latin typeface="+mn-lt"/>
                <a:ea typeface="+mn-ea"/>
                <a:cs typeface="+mn-cs"/>
              </a:rPr>
              <a:t> Allied breakthrough.</a:t>
            </a:r>
            <a:endParaRPr lang="en-US" baseline="0" dirty="0" smtClean="0"/>
          </a:p>
        </p:txBody>
      </p:sp>
      <p:sp>
        <p:nvSpPr>
          <p:cNvPr id="4" name="Slide Number Placeholder 3"/>
          <p:cNvSpPr>
            <a:spLocks noGrp="1"/>
          </p:cNvSpPr>
          <p:nvPr>
            <p:ph type="sldNum" sz="quarter" idx="10"/>
          </p:nvPr>
        </p:nvSpPr>
        <p:spPr/>
        <p:txBody>
          <a:bodyPr/>
          <a:lstStyle/>
          <a:p>
            <a:fld id="{9F0F7986-80EB-0B4F-ABCA-B3D410CB5357}" type="slidenum">
              <a:rPr lang="en-US" smtClean="0"/>
              <a:t>16</a:t>
            </a:fld>
            <a:endParaRPr lang="en-US"/>
          </a:p>
        </p:txBody>
      </p:sp>
    </p:spTree>
    <p:extLst>
      <p:ext uri="{BB962C8B-B14F-4D97-AF65-F5344CB8AC3E}">
        <p14:creationId xmlns:p14="http://schemas.microsoft.com/office/powerpoint/2010/main" val="34700595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0" i="0" u="none" strike="noStrike" kern="1200" dirty="0" smtClean="0">
                <a:solidFill>
                  <a:schemeClr val="tx1"/>
                </a:solidFill>
                <a:effectLst/>
                <a:latin typeface="+mn-lt"/>
                <a:ea typeface="+mn-ea"/>
                <a:cs typeface="+mn-cs"/>
              </a:rPr>
              <a:t>Gully Beach (also known as Y2 Beach) at Cape </a:t>
            </a:r>
            <a:r>
              <a:rPr lang="en-US" sz="1200" b="0" i="0" u="none" strike="noStrike" kern="1200" dirty="0" err="1" smtClean="0">
                <a:solidFill>
                  <a:schemeClr val="tx1"/>
                </a:solidFill>
                <a:effectLst/>
                <a:latin typeface="+mn-lt"/>
                <a:ea typeface="+mn-ea"/>
                <a:cs typeface="+mn-cs"/>
              </a:rPr>
              <a:t>Helles</a:t>
            </a:r>
            <a:r>
              <a:rPr lang="en-US" sz="1200" b="0" i="0" u="none" strike="noStrike" kern="1200" dirty="0" smtClean="0">
                <a:solidFill>
                  <a:schemeClr val="tx1"/>
                </a:solidFill>
                <a:effectLst/>
                <a:latin typeface="+mn-lt"/>
                <a:ea typeface="+mn-ea"/>
                <a:cs typeface="+mn-cs"/>
              </a:rPr>
              <a:t>, 1915</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b="0" i="0" u="none" strike="noStrike" kern="1200" dirty="0" smtClean="0">
                <a:solidFill>
                  <a:schemeClr val="tx1"/>
                </a:solidFill>
                <a:effectLst/>
                <a:latin typeface="+mn-lt"/>
                <a:ea typeface="+mn-ea"/>
                <a:cs typeface="+mn-cs"/>
              </a:rPr>
              <a:t>NAM. 1984-07-41-1</a:t>
            </a:r>
            <a:r>
              <a:rPr lang="en-US" dirty="0" smtClean="0"/>
              <a:t> </a:t>
            </a:r>
            <a:endParaRPr lang="en-US" sz="1200" b="0" i="0" u="none" strike="noStrike"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0" i="0" u="none" strike="noStrike"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Gully Beach (also known as Y2 Beach) at Cape </a:t>
            </a:r>
            <a:r>
              <a:rPr lang="en-US" sz="1200" kern="1200" dirty="0" err="1" smtClean="0">
                <a:solidFill>
                  <a:schemeClr val="tx1"/>
                </a:solidFill>
                <a:latin typeface="+mn-lt"/>
                <a:ea typeface="+mn-ea"/>
                <a:cs typeface="+mn-cs"/>
              </a:rPr>
              <a:t>Helles</a:t>
            </a:r>
            <a:r>
              <a:rPr lang="en-US" sz="1200" kern="1200" dirty="0" smtClean="0">
                <a:solidFill>
                  <a:schemeClr val="tx1"/>
                </a:solidFill>
                <a:latin typeface="+mn-lt"/>
                <a:ea typeface="+mn-ea"/>
                <a:cs typeface="+mn-cs"/>
              </a:rPr>
              <a:t> was the location for the headquarters of Major-General Aylmer Hunter-Weston's 29th Division. Originally, the Allies had considered landing there on 25 April 1915 but decided against this as they believed it was too well defended. In fact, there was only a small force there.</a:t>
            </a:r>
            <a:endParaRPr lang="en-US" baseline="0" dirty="0" smtClean="0"/>
          </a:p>
        </p:txBody>
      </p:sp>
      <p:sp>
        <p:nvSpPr>
          <p:cNvPr id="4" name="Slide Number Placeholder 3"/>
          <p:cNvSpPr>
            <a:spLocks noGrp="1"/>
          </p:cNvSpPr>
          <p:nvPr>
            <p:ph type="sldNum" sz="quarter" idx="10"/>
          </p:nvPr>
        </p:nvSpPr>
        <p:spPr/>
        <p:txBody>
          <a:bodyPr/>
          <a:lstStyle/>
          <a:p>
            <a:fld id="{9F0F7986-80EB-0B4F-ABCA-B3D410CB5357}" type="slidenum">
              <a:rPr lang="en-US" smtClean="0"/>
              <a:t>17</a:t>
            </a:fld>
            <a:endParaRPr lang="en-US"/>
          </a:p>
        </p:txBody>
      </p:sp>
    </p:spTree>
    <p:extLst>
      <p:ext uri="{BB962C8B-B14F-4D97-AF65-F5344CB8AC3E}">
        <p14:creationId xmlns:p14="http://schemas.microsoft.com/office/powerpoint/2010/main" val="34700595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Horses picketed on the beach between Cape </a:t>
            </a:r>
            <a:r>
              <a:rPr lang="en-US" baseline="0" dirty="0" err="1" smtClean="0"/>
              <a:t>Helles</a:t>
            </a:r>
            <a:r>
              <a:rPr lang="en-US" baseline="0" dirty="0" smtClean="0"/>
              <a:t> and Gully Ravine, 1915</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NAM. 1965-10-209-8 </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The horses are tethered to picket spikes on the sand. Gully Ravine was located on the left of the Allied position at Cape </a:t>
            </a:r>
            <a:r>
              <a:rPr lang="en-US" sz="1200" kern="1200" dirty="0" err="1" smtClean="0">
                <a:solidFill>
                  <a:schemeClr val="tx1"/>
                </a:solidFill>
                <a:latin typeface="+mn-lt"/>
                <a:ea typeface="+mn-ea"/>
                <a:cs typeface="+mn-cs"/>
              </a:rPr>
              <a:t>Helles</a:t>
            </a:r>
            <a:r>
              <a:rPr lang="en-US" sz="1200" kern="1200" dirty="0" smtClean="0">
                <a:solidFill>
                  <a:schemeClr val="tx1"/>
                </a:solidFill>
                <a:latin typeface="+mn-lt"/>
                <a:ea typeface="+mn-ea"/>
                <a:cs typeface="+mn-cs"/>
              </a:rPr>
              <a:t> near 'Y' Beach. Well-camouflaged against the ground cover are some troops relaxing</a:t>
            </a:r>
            <a:r>
              <a:rPr lang="en-US" sz="1200" kern="1200" baseline="0" dirty="0" smtClean="0">
                <a:solidFill>
                  <a:schemeClr val="tx1"/>
                </a:solidFill>
                <a:latin typeface="+mn-lt"/>
                <a:ea typeface="+mn-ea"/>
                <a:cs typeface="+mn-cs"/>
              </a:rPr>
              <a:t> on the steep incline. </a:t>
            </a:r>
            <a:endParaRPr lang="en-US" sz="1200" kern="1200" dirty="0" smtClean="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latin typeface="+mn-lt"/>
                <a:ea typeface="+mn-ea"/>
                <a:cs typeface="+mn-cs"/>
              </a:rPr>
              <a:t>6,100 horses were embarked for the Gallipoli campaign. Australia sent 136,000 horses in total for the war effort (only one ever returned to Australia). Of the 6,100 to be sent to Gallipoli, very few were actually sent ashore, as Lieutenant General Sir William </a:t>
            </a:r>
            <a:r>
              <a:rPr lang="en-US" sz="1200" kern="1200" baseline="0" dirty="0" err="1" smtClean="0">
                <a:solidFill>
                  <a:schemeClr val="tx1"/>
                </a:solidFill>
                <a:latin typeface="+mn-lt"/>
                <a:ea typeface="+mn-ea"/>
                <a:cs typeface="+mn-cs"/>
              </a:rPr>
              <a:t>Birdwood</a:t>
            </a:r>
            <a:r>
              <a:rPr lang="en-US" sz="1200" kern="1200" baseline="0" dirty="0" smtClean="0">
                <a:solidFill>
                  <a:schemeClr val="tx1"/>
                </a:solidFill>
                <a:latin typeface="+mn-lt"/>
                <a:ea typeface="+mn-ea"/>
                <a:cs typeface="+mn-cs"/>
              </a:rPr>
              <a:t> (the </a:t>
            </a:r>
            <a:r>
              <a:rPr lang="en-GB" sz="1200" kern="1200" dirty="0" smtClean="0">
                <a:solidFill>
                  <a:schemeClr val="tx1"/>
                </a:solidFill>
                <a:effectLst/>
                <a:latin typeface="+mn-lt"/>
                <a:ea typeface="+mn-ea"/>
                <a:cs typeface="+mn-cs"/>
              </a:rPr>
              <a:t>British commanding officer of the ANZACs) </a:t>
            </a:r>
            <a:r>
              <a:rPr lang="en-US" sz="1200" kern="1200" baseline="0" dirty="0" smtClean="0">
                <a:solidFill>
                  <a:schemeClr val="tx1"/>
                </a:solidFill>
                <a:latin typeface="+mn-lt"/>
                <a:ea typeface="+mn-ea"/>
                <a:cs typeface="+mn-cs"/>
              </a:rPr>
              <a:t>decided there was no space and no purpose for them in the Anzac Cove area. The difficulties of foraging must also have been a huge consideration. The horses were sent back to Alexandria in Egypt.</a:t>
            </a:r>
            <a:endParaRPr lang="en-US" baseline="0" dirty="0" smtClean="0"/>
          </a:p>
        </p:txBody>
      </p:sp>
      <p:sp>
        <p:nvSpPr>
          <p:cNvPr id="4" name="Slide Number Placeholder 3"/>
          <p:cNvSpPr>
            <a:spLocks noGrp="1"/>
          </p:cNvSpPr>
          <p:nvPr>
            <p:ph type="sldNum" sz="quarter" idx="10"/>
          </p:nvPr>
        </p:nvSpPr>
        <p:spPr/>
        <p:txBody>
          <a:bodyPr/>
          <a:lstStyle/>
          <a:p>
            <a:fld id="{9F0F7986-80EB-0B4F-ABCA-B3D410CB5357}" type="slidenum">
              <a:rPr lang="en-US" smtClean="0"/>
              <a:t>18</a:t>
            </a:fld>
            <a:endParaRPr lang="en-US"/>
          </a:p>
        </p:txBody>
      </p:sp>
    </p:spTree>
    <p:extLst>
      <p:ext uri="{BB962C8B-B14F-4D97-AF65-F5344CB8AC3E}">
        <p14:creationId xmlns:p14="http://schemas.microsoft.com/office/powerpoint/2010/main" val="34700595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Fortifications</a:t>
            </a:r>
            <a:r>
              <a:rPr lang="en-US" baseline="0" dirty="0" smtClean="0"/>
              <a:t> on the Gallipoli peninsula,</a:t>
            </a:r>
            <a:r>
              <a:rPr lang="en-US" sz="1200" b="0" i="0" u="none" strike="noStrike" kern="1200" dirty="0" smtClean="0">
                <a:solidFill>
                  <a:schemeClr val="tx1"/>
                </a:solidFill>
                <a:effectLst/>
                <a:latin typeface="+mn-lt"/>
                <a:ea typeface="+mn-ea"/>
                <a:cs typeface="+mn-cs"/>
              </a:rPr>
              <a:t> 1915</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NAM. </a:t>
            </a:r>
            <a:r>
              <a:rPr lang="en-US" sz="1200" b="0" i="0" u="none" strike="noStrike" kern="1200" dirty="0" smtClean="0">
                <a:solidFill>
                  <a:schemeClr val="tx1"/>
                </a:solidFill>
                <a:effectLst/>
                <a:latin typeface="+mn-lt"/>
                <a:ea typeface="+mn-ea"/>
                <a:cs typeface="+mn-cs"/>
              </a:rPr>
              <a:t>1990-06-215-9</a:t>
            </a:r>
          </a:p>
          <a:p>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From a collection of photographs belonging to Sergeant Archibald </a:t>
            </a:r>
            <a:r>
              <a:rPr lang="en-US" baseline="0" dirty="0" err="1" smtClean="0"/>
              <a:t>Favell</a:t>
            </a:r>
            <a:r>
              <a:rPr lang="en-US" baseline="0" dirty="0" smtClean="0"/>
              <a:t>,</a:t>
            </a:r>
            <a:r>
              <a:rPr lang="en-US" sz="1200" kern="1200" dirty="0" smtClean="0">
                <a:solidFill>
                  <a:schemeClr val="tx1"/>
                </a:solidFill>
                <a:latin typeface="+mn-lt"/>
                <a:ea typeface="+mn-ea"/>
                <a:cs typeface="+mn-cs"/>
              </a:rPr>
              <a:t> 2nd Battalion Royal Fusiliers Regiment</a:t>
            </a:r>
            <a:r>
              <a:rPr lang="en-US" baseline="0" dirty="0" smtClean="0"/>
              <a:t>.</a:t>
            </a:r>
            <a:endParaRPr lang="en-US" sz="1200" b="0" i="0" u="none" strike="noStrike"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0" i="0" u="none" strike="noStrike" kern="1200" dirty="0" smtClean="0">
              <a:solidFill>
                <a:schemeClr val="tx1"/>
              </a:solidFill>
              <a:effectLst/>
              <a:latin typeface="+mn-lt"/>
              <a:ea typeface="+mn-ea"/>
              <a:cs typeface="+mn-cs"/>
            </a:endParaRPr>
          </a:p>
          <a:p>
            <a:r>
              <a:rPr lang="en-US" baseline="0" dirty="0" smtClean="0"/>
              <a:t>The Gallipoli peninsula is an exposed area of land with little vegetation, and sandy soil. The Turkish troops who held the land had significantly higher ground, so the invading troops built large </a:t>
            </a:r>
            <a:r>
              <a:rPr lang="en-US" baseline="0" dirty="0" err="1" smtClean="0"/>
              <a:t>defences</a:t>
            </a:r>
            <a:r>
              <a:rPr lang="en-US" baseline="0" dirty="0" smtClean="0"/>
              <a:t> made from locally available materials – and sand was plentiful. This particular construction – it has two levels – is built across a dry gully and there are loopholes through which to view the enemy.</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p:txBody>
      </p:sp>
      <p:sp>
        <p:nvSpPr>
          <p:cNvPr id="4" name="Slide Number Placeholder 3"/>
          <p:cNvSpPr>
            <a:spLocks noGrp="1"/>
          </p:cNvSpPr>
          <p:nvPr>
            <p:ph type="sldNum" sz="quarter" idx="10"/>
          </p:nvPr>
        </p:nvSpPr>
        <p:spPr/>
        <p:txBody>
          <a:bodyPr/>
          <a:lstStyle/>
          <a:p>
            <a:fld id="{9F0F7986-80EB-0B4F-ABCA-B3D410CB5357}" type="slidenum">
              <a:rPr lang="en-US" smtClean="0"/>
              <a:t>19</a:t>
            </a:fld>
            <a:endParaRPr lang="en-US"/>
          </a:p>
        </p:txBody>
      </p:sp>
    </p:spTree>
    <p:extLst>
      <p:ext uri="{BB962C8B-B14F-4D97-AF65-F5344CB8AC3E}">
        <p14:creationId xmlns:p14="http://schemas.microsoft.com/office/powerpoint/2010/main" val="347005950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0" i="0" u="none" strike="noStrike" kern="1200" dirty="0" smtClean="0">
                <a:solidFill>
                  <a:schemeClr val="tx1"/>
                </a:solidFill>
                <a:effectLst/>
                <a:latin typeface="+mn-lt"/>
                <a:ea typeface="+mn-ea"/>
                <a:cs typeface="+mn-cs"/>
              </a:rPr>
              <a:t>Anzac Cove, 1915. ‘Protected by</a:t>
            </a:r>
            <a:r>
              <a:rPr lang="en-US" sz="1200" b="0" i="0" u="none" strike="noStrike" kern="1200" baseline="0" dirty="0" smtClean="0">
                <a:solidFill>
                  <a:schemeClr val="tx1"/>
                </a:solidFill>
                <a:effectLst/>
                <a:latin typeface="+mn-lt"/>
                <a:ea typeface="+mn-ea"/>
                <a:cs typeface="+mn-cs"/>
              </a:rPr>
              <a:t> the big guns of the Navy, the Australian camp at Anzac ‘</a:t>
            </a:r>
            <a:r>
              <a:rPr lang="en-US" sz="1200" b="0" i="0" u="none" strike="noStrike" kern="1200" baseline="0" dirty="0" err="1" smtClean="0">
                <a:solidFill>
                  <a:schemeClr val="tx1"/>
                </a:solidFill>
                <a:effectLst/>
                <a:latin typeface="+mn-lt"/>
                <a:ea typeface="+mn-ea"/>
                <a:cs typeface="+mn-cs"/>
              </a:rPr>
              <a:t>neath</a:t>
            </a:r>
            <a:r>
              <a:rPr lang="en-US" sz="1200" b="0" i="0" u="none" strike="noStrike" kern="1200" baseline="0" dirty="0" smtClean="0">
                <a:solidFill>
                  <a:schemeClr val="tx1"/>
                </a:solidFill>
                <a:effectLst/>
                <a:latin typeface="+mn-lt"/>
                <a:ea typeface="+mn-ea"/>
                <a:cs typeface="+mn-cs"/>
              </a:rPr>
              <a:t> the bleak commanding hills.’</a:t>
            </a:r>
            <a:r>
              <a:rPr lang="en-US" dirty="0" smtClean="0"/>
              <a:t> </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NAM. </a:t>
            </a:r>
            <a:r>
              <a:rPr lang="en-US" sz="1200" b="0" i="0" u="none" strike="noStrike" kern="1200" dirty="0" smtClean="0">
                <a:solidFill>
                  <a:schemeClr val="tx1"/>
                </a:solidFill>
                <a:effectLst/>
                <a:latin typeface="+mn-lt"/>
                <a:ea typeface="+mn-ea"/>
                <a:cs typeface="+mn-cs"/>
              </a:rPr>
              <a:t>1972-08-67-2-107</a:t>
            </a:r>
            <a:r>
              <a:rPr lang="en-US" dirty="0" smtClean="0"/>
              <a:t> </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Despite repeated attempts to break out, the ANZACs remained trapped around their beachhead which was overlooked by high ground commanded by strong Turkish forces. Their position was under constant artillery and sniper fire. The soldiers lived and fought in appalling conditions. Casualties from heat and disease overwhelmed the inadequate medical facilities. In November it was decided to withdraw the Allied army, which was done with minimal losses by 9 January 1916. </a:t>
            </a:r>
            <a:endParaRPr lang="en-US" baseline="0" dirty="0" smtClean="0"/>
          </a:p>
        </p:txBody>
      </p:sp>
      <p:sp>
        <p:nvSpPr>
          <p:cNvPr id="4" name="Slide Number Placeholder 3"/>
          <p:cNvSpPr>
            <a:spLocks noGrp="1"/>
          </p:cNvSpPr>
          <p:nvPr>
            <p:ph type="sldNum" sz="quarter" idx="10"/>
          </p:nvPr>
        </p:nvSpPr>
        <p:spPr/>
        <p:txBody>
          <a:bodyPr/>
          <a:lstStyle/>
          <a:p>
            <a:fld id="{9F0F7986-80EB-0B4F-ABCA-B3D410CB5357}" type="slidenum">
              <a:rPr lang="en-US" smtClean="0"/>
              <a:t>20</a:t>
            </a:fld>
            <a:endParaRPr lang="en-US"/>
          </a:p>
        </p:txBody>
      </p:sp>
    </p:spTree>
    <p:extLst>
      <p:ext uri="{BB962C8B-B14F-4D97-AF65-F5344CB8AC3E}">
        <p14:creationId xmlns:p14="http://schemas.microsoft.com/office/powerpoint/2010/main" val="34700595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0" i="0" u="none" strike="noStrike" kern="1200" dirty="0" smtClean="0">
                <a:solidFill>
                  <a:schemeClr val="tx1"/>
                </a:solidFill>
                <a:effectLst/>
                <a:latin typeface="+mn-lt"/>
                <a:ea typeface="+mn-ea"/>
                <a:cs typeface="+mn-cs"/>
              </a:rPr>
              <a:t>Heavy artillery in the Dardanelles, Gallipoli, 1915</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b="0" i="0" u="none" strike="noStrike" kern="1200" dirty="0" smtClean="0">
                <a:solidFill>
                  <a:schemeClr val="tx1"/>
                </a:solidFill>
                <a:effectLst/>
                <a:latin typeface="+mn-lt"/>
                <a:ea typeface="+mn-ea"/>
                <a:cs typeface="+mn-cs"/>
              </a:rPr>
              <a:t>NAM. 1990-06-215-9</a:t>
            </a:r>
            <a:r>
              <a:rPr lang="en-US" dirty="0" smtClean="0"/>
              <a:t> </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r>
              <a:rPr lang="en-US" sz="1200" kern="1200" dirty="0" smtClean="0">
                <a:solidFill>
                  <a:schemeClr val="tx1"/>
                </a:solidFill>
                <a:latin typeface="+mn-lt"/>
                <a:ea typeface="+mn-ea"/>
                <a:cs typeface="+mn-cs"/>
              </a:rPr>
              <a:t>This howitzer is</a:t>
            </a:r>
            <a:r>
              <a:rPr lang="en-US" sz="1200" kern="1200" baseline="0" dirty="0" smtClean="0">
                <a:solidFill>
                  <a:schemeClr val="tx1"/>
                </a:solidFill>
                <a:latin typeface="+mn-lt"/>
                <a:ea typeface="+mn-ea"/>
                <a:cs typeface="+mn-cs"/>
              </a:rPr>
              <a:t> apparently</a:t>
            </a:r>
            <a:r>
              <a:rPr lang="en-US" sz="1200" kern="1200" dirty="0" smtClean="0">
                <a:solidFill>
                  <a:schemeClr val="tx1"/>
                </a:solidFill>
                <a:latin typeface="+mn-lt"/>
                <a:ea typeface="+mn-ea"/>
                <a:cs typeface="+mn-cs"/>
              </a:rPr>
              <a:t> named ‘Annie’</a:t>
            </a:r>
            <a:r>
              <a:rPr lang="en-US" sz="1200" kern="1200" baseline="0" dirty="0" smtClean="0">
                <a:solidFill>
                  <a:schemeClr val="tx1"/>
                </a:solidFill>
                <a:latin typeface="+mn-lt"/>
                <a:ea typeface="+mn-ea"/>
                <a:cs typeface="+mn-cs"/>
              </a:rPr>
              <a:t> – for no known purpose, but possibly a term of affection. There is a tradition of naming </a:t>
            </a:r>
            <a:r>
              <a:rPr lang="en-US" sz="1200" kern="1200" baseline="0" dirty="0" err="1" smtClean="0">
                <a:solidFill>
                  <a:schemeClr val="tx1"/>
                </a:solidFill>
                <a:latin typeface="+mn-lt"/>
                <a:ea typeface="+mn-ea"/>
                <a:cs typeface="+mn-cs"/>
              </a:rPr>
              <a:t>favoured</a:t>
            </a:r>
            <a:r>
              <a:rPr lang="en-US" sz="1200" kern="1200" baseline="0" dirty="0" smtClean="0">
                <a:solidFill>
                  <a:schemeClr val="tx1"/>
                </a:solidFill>
                <a:latin typeface="+mn-lt"/>
                <a:ea typeface="+mn-ea"/>
                <a:cs typeface="+mn-cs"/>
              </a:rPr>
              <a:t> pieces of equipment, and often with female names.</a:t>
            </a:r>
            <a:r>
              <a:rPr lang="en-US" sz="1200" kern="1200" dirty="0" smtClean="0">
                <a:solidFill>
                  <a:schemeClr val="tx1"/>
                </a:solidFill>
                <a:latin typeface="+mn-lt"/>
                <a:ea typeface="+mn-ea"/>
                <a:cs typeface="+mn-cs"/>
              </a:rPr>
              <a:t> A howitzer tends to have a short barrel and propels</a:t>
            </a:r>
            <a:r>
              <a:rPr lang="en-US" sz="1200" kern="1200" baseline="0" dirty="0" smtClean="0">
                <a:solidFill>
                  <a:schemeClr val="tx1"/>
                </a:solidFill>
                <a:latin typeface="+mn-lt"/>
                <a:ea typeface="+mn-ea"/>
                <a:cs typeface="+mn-cs"/>
              </a:rPr>
              <a:t> a shell on a relatively steep angle of trajectory accompanied with a steep angle of descent. ‘Lobbing’ shells in this way can be very effective against otherwise well-protected troops in trenches.</a:t>
            </a:r>
            <a:endParaRPr lang="en-US" sz="1200" kern="120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9F0F7986-80EB-0B4F-ABCA-B3D410CB5357}" type="slidenum">
              <a:rPr lang="en-US" smtClean="0"/>
              <a:t>21</a:t>
            </a:fld>
            <a:endParaRPr lang="en-US"/>
          </a:p>
        </p:txBody>
      </p:sp>
    </p:spTree>
    <p:extLst>
      <p:ext uri="{BB962C8B-B14F-4D97-AF65-F5344CB8AC3E}">
        <p14:creationId xmlns:p14="http://schemas.microsoft.com/office/powerpoint/2010/main" val="34700595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9F0F7986-80EB-0B4F-ABCA-B3D410CB5357}" type="slidenum">
              <a:rPr lang="en-US" smtClean="0"/>
              <a:t>2</a:t>
            </a:fld>
            <a:endParaRPr lang="en-US"/>
          </a:p>
        </p:txBody>
      </p:sp>
    </p:spTree>
    <p:extLst>
      <p:ext uri="{BB962C8B-B14F-4D97-AF65-F5344CB8AC3E}">
        <p14:creationId xmlns:p14="http://schemas.microsoft.com/office/powerpoint/2010/main" val="347005950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Troops of 29th Indian Infantry Brigade disembarking from a boat at Gallipoli, May 1915</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NAM. </a:t>
            </a:r>
            <a:r>
              <a:rPr lang="en-US" sz="1200" b="0" i="0" u="none" strike="noStrike" kern="1200" dirty="0" smtClean="0">
                <a:solidFill>
                  <a:schemeClr val="tx1"/>
                </a:solidFill>
                <a:effectLst/>
                <a:latin typeface="+mn-lt"/>
                <a:ea typeface="+mn-ea"/>
                <a:cs typeface="+mn-cs"/>
              </a:rPr>
              <a:t>1976-05-52-1</a:t>
            </a:r>
            <a:r>
              <a:rPr lang="en-US" dirty="0" smtClean="0"/>
              <a:t> </a:t>
            </a:r>
            <a:endParaRPr lang="en-US" sz="1200" kern="1200" dirty="0" smtClean="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29th Indian Infantry Brigade landed at Gallipoli on 1 May 1915 having been shipped from Port Said in Egypt. Commanded by Major-General Vaughn Cox, it was sent to Cape </a:t>
            </a:r>
            <a:r>
              <a:rPr lang="en-US" sz="1200" kern="1200" dirty="0" err="1" smtClean="0">
                <a:solidFill>
                  <a:schemeClr val="tx1"/>
                </a:solidFill>
                <a:latin typeface="+mn-lt"/>
                <a:ea typeface="+mn-ea"/>
                <a:cs typeface="+mn-cs"/>
              </a:rPr>
              <a:t>Helles</a:t>
            </a:r>
            <a:r>
              <a:rPr lang="en-US" sz="1200" kern="1200" dirty="0" smtClean="0">
                <a:solidFill>
                  <a:schemeClr val="tx1"/>
                </a:solidFill>
                <a:latin typeface="+mn-lt"/>
                <a:ea typeface="+mn-ea"/>
                <a:cs typeface="+mn-cs"/>
              </a:rPr>
              <a:t> to support the British 29th Division's attempts to break out.</a:t>
            </a:r>
            <a:endParaRPr lang="en-US" sz="1200" kern="1200" baseline="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9F0F7986-80EB-0B4F-ABCA-B3D410CB5357}" type="slidenum">
              <a:rPr lang="en-US" smtClean="0"/>
              <a:t>22</a:t>
            </a:fld>
            <a:endParaRPr lang="en-US"/>
          </a:p>
        </p:txBody>
      </p:sp>
    </p:spTree>
    <p:extLst>
      <p:ext uri="{BB962C8B-B14F-4D97-AF65-F5344CB8AC3E}">
        <p14:creationId xmlns:p14="http://schemas.microsoft.com/office/powerpoint/2010/main" val="347005950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Troops of 29th Indian Infantry Brigade in the Trenches, Gallipoli, 1915</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NAM. </a:t>
            </a:r>
            <a:r>
              <a:rPr lang="en-US" sz="1200" b="0" i="0" u="none" strike="noStrike" kern="1200" dirty="0" smtClean="0">
                <a:solidFill>
                  <a:schemeClr val="tx1"/>
                </a:solidFill>
                <a:effectLst/>
                <a:latin typeface="+mn-lt"/>
                <a:ea typeface="+mn-ea"/>
                <a:cs typeface="+mn-cs"/>
              </a:rPr>
              <a:t>1976-05-52-39</a:t>
            </a:r>
            <a:r>
              <a:rPr lang="en-US" dirty="0" smtClean="0"/>
              <a:t> </a:t>
            </a:r>
            <a:endParaRPr lang="en-US" sz="1200" kern="1200" dirty="0" smtClean="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29th Indian Infantry Brigade was one of the three brigades of the 10th Indian Division, which was formed in Egypt during November 1914. In April 1915 the brigade was detached from the division and sent as reinforcements to Gallipoli.</a:t>
            </a: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A bomb thrower, one of the earliest devices for projecting explosive charges short distances, can be seen in the </a:t>
            </a:r>
            <a:r>
              <a:rPr lang="en-US" sz="1200" kern="1200" dirty="0" err="1" smtClean="0">
                <a:solidFill>
                  <a:schemeClr val="tx1"/>
                </a:solidFill>
                <a:latin typeface="+mn-lt"/>
                <a:ea typeface="+mn-ea"/>
                <a:cs typeface="+mn-cs"/>
              </a:rPr>
              <a:t>centre</a:t>
            </a:r>
            <a:r>
              <a:rPr lang="en-US" sz="1200" kern="1200" dirty="0" smtClean="0">
                <a:solidFill>
                  <a:schemeClr val="tx1"/>
                </a:solidFill>
                <a:latin typeface="+mn-lt"/>
                <a:ea typeface="+mn-ea"/>
                <a:cs typeface="+mn-cs"/>
              </a:rPr>
              <a:t> of this photograph. It was in effect a miniature medieval-style siege engine which used coiled springs, rubber or </a:t>
            </a:r>
            <a:r>
              <a:rPr lang="en-US" sz="1200" kern="1200" dirty="0" err="1" smtClean="0">
                <a:solidFill>
                  <a:schemeClr val="tx1"/>
                </a:solidFill>
                <a:latin typeface="+mn-lt"/>
                <a:ea typeface="+mn-ea"/>
                <a:cs typeface="+mn-cs"/>
              </a:rPr>
              <a:t>torsioned</a:t>
            </a:r>
            <a:r>
              <a:rPr lang="en-US" sz="1200" kern="1200" dirty="0" smtClean="0">
                <a:solidFill>
                  <a:schemeClr val="tx1"/>
                </a:solidFill>
                <a:latin typeface="+mn-lt"/>
                <a:ea typeface="+mn-ea"/>
                <a:cs typeface="+mn-cs"/>
              </a:rPr>
              <a:t> (twisted) wire as a catapult to hurl grenades. This equipment was really only effective over quite short</a:t>
            </a:r>
            <a:r>
              <a:rPr lang="en-US" sz="1200" kern="1200" baseline="0" dirty="0" smtClean="0">
                <a:solidFill>
                  <a:schemeClr val="tx1"/>
                </a:solidFill>
                <a:latin typeface="+mn-lt"/>
                <a:ea typeface="+mn-ea"/>
                <a:cs typeface="+mn-cs"/>
              </a:rPr>
              <a:t> distances. Grenades were not always readily available in the Gallipoli peninsula. </a:t>
            </a:r>
            <a:r>
              <a:rPr lang="en-US" sz="1200" kern="1200" dirty="0" smtClean="0">
                <a:solidFill>
                  <a:schemeClr val="tx1"/>
                </a:solidFill>
                <a:latin typeface="+mn-lt"/>
                <a:ea typeface="+mn-ea"/>
                <a:cs typeface="+mn-cs"/>
              </a:rPr>
              <a:t>Consequently many Allied</a:t>
            </a:r>
            <a:r>
              <a:rPr lang="en-US" sz="1200" kern="1200" baseline="0" dirty="0" smtClean="0">
                <a:solidFill>
                  <a:schemeClr val="tx1"/>
                </a:solidFill>
                <a:latin typeface="+mn-lt"/>
                <a:ea typeface="+mn-ea"/>
                <a:cs typeface="+mn-cs"/>
              </a:rPr>
              <a:t> </a:t>
            </a:r>
            <a:r>
              <a:rPr lang="en-US" sz="1200" kern="1200" dirty="0" smtClean="0">
                <a:solidFill>
                  <a:schemeClr val="tx1"/>
                </a:solidFill>
                <a:latin typeface="+mn-lt"/>
                <a:ea typeface="+mn-ea"/>
                <a:cs typeface="+mn-cs"/>
              </a:rPr>
              <a:t>soldiers</a:t>
            </a:r>
            <a:r>
              <a:rPr lang="en-US" baseline="0" dirty="0" smtClean="0"/>
              <a:t> – </a:t>
            </a:r>
            <a:r>
              <a:rPr lang="en-US" sz="1200" kern="1200" dirty="0" smtClean="0">
                <a:solidFill>
                  <a:schemeClr val="tx1"/>
                </a:solidFill>
                <a:latin typeface="+mn-lt"/>
                <a:ea typeface="+mn-ea"/>
                <a:cs typeface="+mn-cs"/>
              </a:rPr>
              <a:t>and those based in Gallipoli who had no access to grenades of any type</a:t>
            </a:r>
            <a:r>
              <a:rPr lang="en-US" baseline="0" dirty="0" smtClean="0"/>
              <a:t> – </a:t>
            </a:r>
            <a:r>
              <a:rPr lang="en-US" sz="1200" kern="1200" dirty="0" smtClean="0">
                <a:solidFill>
                  <a:schemeClr val="tx1"/>
                </a:solidFill>
                <a:latin typeface="+mn-lt"/>
                <a:ea typeface="+mn-ea"/>
                <a:cs typeface="+mn-cs"/>
              </a:rPr>
              <a:t>resorted to the construction of home-made, or 'jam-tin' bombs.</a:t>
            </a:r>
            <a:endParaRPr lang="en-US" baseline="0" dirty="0" smtClean="0"/>
          </a:p>
        </p:txBody>
      </p:sp>
      <p:sp>
        <p:nvSpPr>
          <p:cNvPr id="4" name="Slide Number Placeholder 3"/>
          <p:cNvSpPr>
            <a:spLocks noGrp="1"/>
          </p:cNvSpPr>
          <p:nvPr>
            <p:ph type="sldNum" sz="quarter" idx="10"/>
          </p:nvPr>
        </p:nvSpPr>
        <p:spPr/>
        <p:txBody>
          <a:bodyPr/>
          <a:lstStyle/>
          <a:p>
            <a:fld id="{9F0F7986-80EB-0B4F-ABCA-B3D410CB5357}" type="slidenum">
              <a:rPr lang="en-US" smtClean="0"/>
              <a:t>23</a:t>
            </a:fld>
            <a:endParaRPr lang="en-US"/>
          </a:p>
        </p:txBody>
      </p:sp>
    </p:spTree>
    <p:extLst>
      <p:ext uri="{BB962C8B-B14F-4D97-AF65-F5344CB8AC3E}">
        <p14:creationId xmlns:p14="http://schemas.microsoft.com/office/powerpoint/2010/main" val="347005950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0" i="0" u="none" strike="noStrike" kern="1200" dirty="0" smtClean="0">
                <a:solidFill>
                  <a:schemeClr val="tx1"/>
                </a:solidFill>
                <a:effectLst/>
                <a:latin typeface="+mn-lt"/>
                <a:ea typeface="+mn-ea"/>
                <a:cs typeface="+mn-cs"/>
              </a:rPr>
              <a:t>Soldiers dug in at Chocolate Hill, </a:t>
            </a:r>
            <a:r>
              <a:rPr lang="en-US" sz="1200" b="0" i="0" u="none" strike="noStrike" kern="1200" dirty="0" err="1" smtClean="0">
                <a:solidFill>
                  <a:schemeClr val="tx1"/>
                </a:solidFill>
                <a:effectLst/>
                <a:latin typeface="+mn-lt"/>
                <a:ea typeface="+mn-ea"/>
                <a:cs typeface="+mn-cs"/>
              </a:rPr>
              <a:t>Suvla</a:t>
            </a:r>
            <a:r>
              <a:rPr lang="en-US" sz="1200" b="0" i="0" u="none" strike="noStrike" kern="1200" dirty="0" smtClean="0">
                <a:solidFill>
                  <a:schemeClr val="tx1"/>
                </a:solidFill>
                <a:effectLst/>
                <a:latin typeface="+mn-lt"/>
                <a:ea typeface="+mn-ea"/>
                <a:cs typeface="+mn-cs"/>
              </a:rPr>
              <a:t> Bay, Gallipoli, 1915</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NAM. </a:t>
            </a:r>
            <a:r>
              <a:rPr lang="en-US" sz="1200" b="0" i="0" u="none" strike="noStrike" kern="1200" dirty="0" smtClean="0">
                <a:solidFill>
                  <a:schemeClr val="tx1"/>
                </a:solidFill>
                <a:effectLst/>
                <a:latin typeface="+mn-lt"/>
                <a:ea typeface="+mn-ea"/>
                <a:cs typeface="+mn-cs"/>
              </a:rPr>
              <a:t>2000-08-94-67</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0" i="0" u="none" strike="noStrike"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From a photograph album of 124 photographs compiled by Trooper O Ward, 1st County of London Yeomanry, 1915-1916.</a:t>
            </a:r>
            <a:endParaRPr lang="en-US" sz="1200" b="0" i="0" u="none" strike="noStrike"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0" i="0" u="none" strike="noStrike"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Although the landing of new Allied divisions at </a:t>
            </a:r>
            <a:r>
              <a:rPr lang="en-US" sz="1200" kern="1200" dirty="0" err="1" smtClean="0">
                <a:solidFill>
                  <a:schemeClr val="tx1"/>
                </a:solidFill>
                <a:latin typeface="+mn-lt"/>
                <a:ea typeface="+mn-ea"/>
                <a:cs typeface="+mn-cs"/>
              </a:rPr>
              <a:t>Suvla</a:t>
            </a:r>
            <a:r>
              <a:rPr lang="en-US" sz="1200" kern="1200" dirty="0" smtClean="0">
                <a:solidFill>
                  <a:schemeClr val="tx1"/>
                </a:solidFill>
                <a:latin typeface="+mn-lt"/>
                <a:ea typeface="+mn-ea"/>
                <a:cs typeface="+mn-cs"/>
              </a:rPr>
              <a:t> Bay on 6 August 1915 caught the Turks by surprise, Lieutenant-General Sir Frederick </a:t>
            </a:r>
            <a:r>
              <a:rPr lang="en-US" sz="1200" kern="1200" dirty="0" err="1" smtClean="0">
                <a:solidFill>
                  <a:schemeClr val="tx1"/>
                </a:solidFill>
                <a:latin typeface="+mn-lt"/>
                <a:ea typeface="+mn-ea"/>
                <a:cs typeface="+mn-cs"/>
              </a:rPr>
              <a:t>Stopford's</a:t>
            </a:r>
            <a:r>
              <a:rPr lang="en-US" sz="1200" kern="1200" dirty="0" smtClean="0">
                <a:solidFill>
                  <a:schemeClr val="tx1"/>
                </a:solidFill>
                <a:latin typeface="+mn-lt"/>
                <a:ea typeface="+mn-ea"/>
                <a:cs typeface="+mn-cs"/>
              </a:rPr>
              <a:t> men moved inland too slowly and the Turks were able to occupy the heights overlooking their position. The stalemate at Gallipoli continued.</a:t>
            </a:r>
            <a:endParaRPr lang="en-US" sz="1200" b="0" i="0" u="none" strike="noStrike"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0" i="0" u="none" strike="noStrike"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F0F7986-80EB-0B4F-ABCA-B3D410CB5357}" type="slidenum">
              <a:rPr lang="en-US" smtClean="0"/>
              <a:t>24</a:t>
            </a:fld>
            <a:endParaRPr lang="en-US"/>
          </a:p>
        </p:txBody>
      </p:sp>
    </p:spTree>
    <p:extLst>
      <p:ext uri="{BB962C8B-B14F-4D97-AF65-F5344CB8AC3E}">
        <p14:creationId xmlns:p14="http://schemas.microsoft.com/office/powerpoint/2010/main" val="347005950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0" i="0" u="none" strike="noStrike" kern="1200" dirty="0" smtClean="0">
                <a:solidFill>
                  <a:schemeClr val="tx1"/>
                </a:solidFill>
                <a:effectLst/>
                <a:latin typeface="+mn-lt"/>
                <a:ea typeface="+mn-ea"/>
                <a:cs typeface="+mn-cs"/>
              </a:rPr>
              <a:t>Australian soldiers in the trenches at Anzac, 1915</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NAM. </a:t>
            </a:r>
            <a:r>
              <a:rPr lang="en-US" sz="1200" b="0" i="0" u="none" strike="noStrike" kern="1200" dirty="0" smtClean="0">
                <a:solidFill>
                  <a:schemeClr val="tx1"/>
                </a:solidFill>
                <a:effectLst/>
                <a:latin typeface="+mn-lt"/>
                <a:ea typeface="+mn-ea"/>
                <a:cs typeface="+mn-cs"/>
              </a:rPr>
              <a:t>1972-08-67-2-116</a:t>
            </a:r>
            <a:r>
              <a:rPr lang="en-US" dirty="0" smtClean="0"/>
              <a:t> </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A welcome rest in a trench after strenuous day and night fighting for the dominating Sari Bair peaks. There are three (?) additional figures in the picture, sleeping where</a:t>
            </a:r>
            <a:r>
              <a:rPr lang="en-US" sz="1200" kern="1200" baseline="0" dirty="0" smtClean="0">
                <a:solidFill>
                  <a:schemeClr val="tx1"/>
                </a:solidFill>
                <a:latin typeface="+mn-lt"/>
                <a:ea typeface="+mn-ea"/>
                <a:cs typeface="+mn-cs"/>
              </a:rPr>
              <a:t> they can – one to the right of the standing figure, and two obscured by their coats in the platform and at the front of the picture. The standing figure seems to be smoking a cigarette.</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latin typeface="+mn-lt"/>
                <a:ea typeface="+mn-ea"/>
                <a:cs typeface="+mn-cs"/>
              </a:rPr>
              <a:t>  </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On 6 August 1915 there was a new Allied landing at Gallipoli at </a:t>
            </a:r>
            <a:r>
              <a:rPr lang="en-US" sz="1200" kern="1200" dirty="0" err="1" smtClean="0">
                <a:solidFill>
                  <a:schemeClr val="tx1"/>
                </a:solidFill>
                <a:latin typeface="+mn-lt"/>
                <a:ea typeface="+mn-ea"/>
                <a:cs typeface="+mn-cs"/>
              </a:rPr>
              <a:t>Suvla</a:t>
            </a:r>
            <a:r>
              <a:rPr lang="en-US" sz="1200" kern="1200" dirty="0" smtClean="0">
                <a:solidFill>
                  <a:schemeClr val="tx1"/>
                </a:solidFill>
                <a:latin typeface="+mn-lt"/>
                <a:ea typeface="+mn-ea"/>
                <a:cs typeface="+mn-cs"/>
              </a:rPr>
              <a:t> Bay in conjunction with the Australian and New Zealand Army Corps (ANZAC) mounting an attempt to capture the Sari Bair ridge, the high ground that dominated the middle of the peninsula above Anzac Cove and </a:t>
            </a:r>
            <a:r>
              <a:rPr lang="en-US" sz="1200" kern="1200" dirty="0" err="1" smtClean="0">
                <a:solidFill>
                  <a:schemeClr val="tx1"/>
                </a:solidFill>
                <a:latin typeface="+mn-lt"/>
                <a:ea typeface="+mn-ea"/>
                <a:cs typeface="+mn-cs"/>
              </a:rPr>
              <a:t>Sulva</a:t>
            </a:r>
            <a:r>
              <a:rPr lang="en-US" sz="1200" kern="1200" dirty="0" smtClean="0">
                <a:solidFill>
                  <a:schemeClr val="tx1"/>
                </a:solidFill>
                <a:latin typeface="+mn-lt"/>
                <a:ea typeface="+mn-ea"/>
                <a:cs typeface="+mn-cs"/>
              </a:rPr>
              <a:t>. Once this was captured it was hoped the ANZACs would link up with the </a:t>
            </a:r>
            <a:r>
              <a:rPr lang="en-US" sz="1200" kern="1200" dirty="0" err="1" smtClean="0">
                <a:solidFill>
                  <a:schemeClr val="tx1"/>
                </a:solidFill>
                <a:latin typeface="+mn-lt"/>
                <a:ea typeface="+mn-ea"/>
                <a:cs typeface="+mn-cs"/>
              </a:rPr>
              <a:t>Suvla</a:t>
            </a:r>
            <a:r>
              <a:rPr lang="en-US" sz="1200" kern="1200" dirty="0" smtClean="0">
                <a:solidFill>
                  <a:schemeClr val="tx1"/>
                </a:solidFill>
                <a:latin typeface="+mn-lt"/>
                <a:ea typeface="+mn-ea"/>
                <a:cs typeface="+mn-cs"/>
              </a:rPr>
              <a:t> landing force. Although they captured parts of the ridge, they could not extend these gains, largely due to fierce Turkish resistance and the slowness of the </a:t>
            </a:r>
            <a:r>
              <a:rPr lang="en-US" sz="1200" kern="1200" dirty="0" err="1" smtClean="0">
                <a:solidFill>
                  <a:schemeClr val="tx1"/>
                </a:solidFill>
                <a:latin typeface="+mn-lt"/>
                <a:ea typeface="+mn-ea"/>
                <a:cs typeface="+mn-cs"/>
              </a:rPr>
              <a:t>Suvla</a:t>
            </a:r>
            <a:r>
              <a:rPr lang="en-US" sz="1200" kern="1200" dirty="0" smtClean="0">
                <a:solidFill>
                  <a:schemeClr val="tx1"/>
                </a:solidFill>
                <a:latin typeface="+mn-lt"/>
                <a:ea typeface="+mn-ea"/>
                <a:cs typeface="+mn-cs"/>
              </a:rPr>
              <a:t> commander Sir Frederick </a:t>
            </a:r>
            <a:r>
              <a:rPr lang="en-US" sz="1200" kern="1200" dirty="0" err="1" smtClean="0">
                <a:solidFill>
                  <a:schemeClr val="tx1"/>
                </a:solidFill>
                <a:latin typeface="+mn-lt"/>
                <a:ea typeface="+mn-ea"/>
                <a:cs typeface="+mn-cs"/>
              </a:rPr>
              <a:t>Stopford's</a:t>
            </a:r>
            <a:r>
              <a:rPr lang="en-US" sz="1200" kern="1200" dirty="0" smtClean="0">
                <a:solidFill>
                  <a:schemeClr val="tx1"/>
                </a:solidFill>
                <a:latin typeface="+mn-lt"/>
                <a:ea typeface="+mn-ea"/>
                <a:cs typeface="+mn-cs"/>
              </a:rPr>
              <a:t> attempts to reinforce them. After two weeks of bitter fighting it was clear that the operation had failed. It brought to an effective end the Allied plans to break out of Anzac Cove.</a:t>
            </a:r>
            <a:endParaRPr lang="en-US" baseline="0" dirty="0" smtClean="0"/>
          </a:p>
        </p:txBody>
      </p:sp>
      <p:sp>
        <p:nvSpPr>
          <p:cNvPr id="4" name="Slide Number Placeholder 3"/>
          <p:cNvSpPr>
            <a:spLocks noGrp="1"/>
          </p:cNvSpPr>
          <p:nvPr>
            <p:ph type="sldNum" sz="quarter" idx="10"/>
          </p:nvPr>
        </p:nvSpPr>
        <p:spPr/>
        <p:txBody>
          <a:bodyPr/>
          <a:lstStyle/>
          <a:p>
            <a:fld id="{9F0F7986-80EB-0B4F-ABCA-B3D410CB5357}" type="slidenum">
              <a:rPr lang="en-US" smtClean="0"/>
              <a:t>25</a:t>
            </a:fld>
            <a:endParaRPr lang="en-US"/>
          </a:p>
        </p:txBody>
      </p:sp>
    </p:spTree>
    <p:extLst>
      <p:ext uri="{BB962C8B-B14F-4D97-AF65-F5344CB8AC3E}">
        <p14:creationId xmlns:p14="http://schemas.microsoft.com/office/powerpoint/2010/main" val="347005950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‘5th </a:t>
            </a:r>
            <a:r>
              <a:rPr lang="en-US" sz="1200" kern="1200" dirty="0" err="1" smtClean="0">
                <a:solidFill>
                  <a:schemeClr val="tx1"/>
                </a:solidFill>
                <a:latin typeface="+mn-lt"/>
                <a:ea typeface="+mn-ea"/>
                <a:cs typeface="+mn-cs"/>
              </a:rPr>
              <a:t>Gurkhas</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Gurkha</a:t>
            </a:r>
            <a:r>
              <a:rPr lang="en-US" sz="1200" kern="1200" dirty="0" smtClean="0">
                <a:solidFill>
                  <a:schemeClr val="tx1"/>
                </a:solidFill>
                <a:latin typeface="+mn-lt"/>
                <a:ea typeface="+mn-ea"/>
                <a:cs typeface="+mn-cs"/>
              </a:rPr>
              <a:t> Rifles in bivouacs (a temporary camp without tents or cover), Gallipoli, 1915</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latin typeface="+mn-lt"/>
                <a:ea typeface="+mn-ea"/>
                <a:cs typeface="+mn-cs"/>
              </a:rPr>
              <a:t>NAM. </a:t>
            </a:r>
            <a:r>
              <a:rPr lang="en-US" baseline="0" dirty="0" smtClean="0"/>
              <a:t>1976-05-52-89 </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r>
              <a:rPr lang="en-US" sz="1200" kern="1200" dirty="0" smtClean="0">
                <a:solidFill>
                  <a:schemeClr val="tx1"/>
                </a:solidFill>
                <a:latin typeface="+mn-lt"/>
                <a:ea typeface="+mn-ea"/>
                <a:cs typeface="+mn-cs"/>
              </a:rPr>
              <a:t>Photograph from an album of 99 photographs, the second of two photograph albums compiled by Lieutenant (later Lieutenant General Sir) Reginald Arthur Savory, 14th Sikh Regiment.</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Thousands of soldiers from the Indian Army fought on the Gallipoli Peninsula, yet their contribution has never received the same attention as that of the famous ANZAC troops. </a:t>
            </a:r>
            <a:r>
              <a:rPr lang="en-US" sz="1200" kern="1200" dirty="0" err="1" smtClean="0">
                <a:solidFill>
                  <a:schemeClr val="tx1"/>
                </a:solidFill>
                <a:latin typeface="+mn-lt"/>
                <a:ea typeface="+mn-ea"/>
                <a:cs typeface="+mn-cs"/>
              </a:rPr>
              <a:t>Gurkha</a:t>
            </a:r>
            <a:r>
              <a:rPr lang="en-US" sz="1200" kern="1200" dirty="0" smtClean="0">
                <a:solidFill>
                  <a:schemeClr val="tx1"/>
                </a:solidFill>
                <a:latin typeface="+mn-lt"/>
                <a:ea typeface="+mn-ea"/>
                <a:cs typeface="+mn-cs"/>
              </a:rPr>
              <a:t> units that served in the Dardanelles included 1st Battalion, 5th </a:t>
            </a:r>
            <a:r>
              <a:rPr lang="en-US" sz="1200" kern="1200" dirty="0" err="1" smtClean="0">
                <a:solidFill>
                  <a:schemeClr val="tx1"/>
                </a:solidFill>
                <a:latin typeface="+mn-lt"/>
                <a:ea typeface="+mn-ea"/>
                <a:cs typeface="+mn-cs"/>
              </a:rPr>
              <a:t>Gurkha</a:t>
            </a:r>
            <a:r>
              <a:rPr lang="en-US" sz="1200" kern="1200" dirty="0" smtClean="0">
                <a:solidFill>
                  <a:schemeClr val="tx1"/>
                </a:solidFill>
                <a:latin typeface="+mn-lt"/>
                <a:ea typeface="+mn-ea"/>
                <a:cs typeface="+mn-cs"/>
              </a:rPr>
              <a:t> Rifles, 1st Battalion, 6th </a:t>
            </a:r>
            <a:r>
              <a:rPr lang="en-US" sz="1200" kern="1200" dirty="0" err="1" smtClean="0">
                <a:solidFill>
                  <a:schemeClr val="tx1"/>
                </a:solidFill>
                <a:latin typeface="+mn-lt"/>
                <a:ea typeface="+mn-ea"/>
                <a:cs typeface="+mn-cs"/>
              </a:rPr>
              <a:t>Gurkha</a:t>
            </a:r>
            <a:r>
              <a:rPr lang="en-US" sz="1200" kern="1200" dirty="0" smtClean="0">
                <a:solidFill>
                  <a:schemeClr val="tx1"/>
                </a:solidFill>
                <a:latin typeface="+mn-lt"/>
                <a:ea typeface="+mn-ea"/>
                <a:cs typeface="+mn-cs"/>
              </a:rPr>
              <a:t> Rifles, and 2nd Battalion, 10th </a:t>
            </a:r>
            <a:r>
              <a:rPr lang="en-US" sz="1200" kern="1200" dirty="0" err="1" smtClean="0">
                <a:solidFill>
                  <a:schemeClr val="tx1"/>
                </a:solidFill>
                <a:latin typeface="+mn-lt"/>
                <a:ea typeface="+mn-ea"/>
                <a:cs typeface="+mn-cs"/>
              </a:rPr>
              <a:t>Gurkha</a:t>
            </a:r>
            <a:r>
              <a:rPr lang="en-US" sz="1200" kern="1200" dirty="0" smtClean="0">
                <a:solidFill>
                  <a:schemeClr val="tx1"/>
                </a:solidFill>
                <a:latin typeface="+mn-lt"/>
                <a:ea typeface="+mn-ea"/>
                <a:cs typeface="+mn-cs"/>
              </a:rPr>
              <a:t> Rifles. </a:t>
            </a:r>
            <a:endParaRPr lang="en-US" baseline="0" dirty="0" smtClean="0"/>
          </a:p>
        </p:txBody>
      </p:sp>
      <p:sp>
        <p:nvSpPr>
          <p:cNvPr id="4" name="Slide Number Placeholder 3"/>
          <p:cNvSpPr>
            <a:spLocks noGrp="1"/>
          </p:cNvSpPr>
          <p:nvPr>
            <p:ph type="sldNum" sz="quarter" idx="10"/>
          </p:nvPr>
        </p:nvSpPr>
        <p:spPr/>
        <p:txBody>
          <a:bodyPr/>
          <a:lstStyle/>
          <a:p>
            <a:fld id="{9F0F7986-80EB-0B4F-ABCA-B3D410CB5357}" type="slidenum">
              <a:rPr lang="en-US" smtClean="0"/>
              <a:t>26</a:t>
            </a:fld>
            <a:endParaRPr lang="en-US"/>
          </a:p>
        </p:txBody>
      </p:sp>
    </p:spTree>
    <p:extLst>
      <p:ext uri="{BB962C8B-B14F-4D97-AF65-F5344CB8AC3E}">
        <p14:creationId xmlns:p14="http://schemas.microsoft.com/office/powerpoint/2010/main" val="347005950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a:t>
            </a:r>
            <a:r>
              <a:rPr lang="en-US" sz="1200" kern="1200" dirty="0" smtClean="0">
                <a:solidFill>
                  <a:schemeClr val="tx1"/>
                </a:solidFill>
                <a:latin typeface="+mn-lt"/>
                <a:ea typeface="+mn-ea"/>
                <a:cs typeface="+mn-cs"/>
              </a:rPr>
              <a:t> Sikh soldier in a sandbagged gun emplacement</a:t>
            </a:r>
          </a:p>
          <a:p>
            <a:r>
              <a:rPr lang="en-US" sz="1200" b="0" i="0" u="none" strike="noStrike" kern="1200" dirty="0" smtClean="0">
                <a:solidFill>
                  <a:schemeClr val="tx1"/>
                </a:solidFill>
                <a:effectLst/>
                <a:latin typeface="+mn-lt"/>
                <a:ea typeface="+mn-ea"/>
                <a:cs typeface="+mn-cs"/>
              </a:rPr>
              <a:t>NAM. 1976-05-52-37</a:t>
            </a:r>
            <a:r>
              <a:rPr lang="en-US" dirty="0" smtClean="0"/>
              <a:t> </a:t>
            </a:r>
            <a:endParaRPr lang="en-US" sz="1200" kern="1200" dirty="0" smtClean="0">
              <a:solidFill>
                <a:schemeClr val="tx1"/>
              </a:solidFill>
              <a:latin typeface="+mn-lt"/>
              <a:ea typeface="+mn-ea"/>
              <a:cs typeface="+mn-cs"/>
            </a:endParaRP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29th Indian Infantry Brigade landed at Gallipoli on 1 May 1915 having been shipped from Port Said, Egypt. Consisting mainly of </a:t>
            </a:r>
            <a:r>
              <a:rPr lang="en-US" sz="1200" kern="1200" dirty="0" err="1" smtClean="0">
                <a:solidFill>
                  <a:schemeClr val="tx1"/>
                </a:solidFill>
                <a:latin typeface="+mn-lt"/>
                <a:ea typeface="+mn-ea"/>
                <a:cs typeface="+mn-cs"/>
              </a:rPr>
              <a:t>Gurkhas</a:t>
            </a:r>
            <a:r>
              <a:rPr lang="en-US" sz="1200" kern="1200" dirty="0" smtClean="0">
                <a:solidFill>
                  <a:schemeClr val="tx1"/>
                </a:solidFill>
                <a:latin typeface="+mn-lt"/>
                <a:ea typeface="+mn-ea"/>
                <a:cs typeface="+mn-cs"/>
              </a:rPr>
              <a:t>, Punjabi Muslims and Sikh units, the Brigade performed well, but sustained heavy losses. At the Third Battle of </a:t>
            </a:r>
            <a:r>
              <a:rPr lang="en-US" sz="1200" kern="1200" dirty="0" err="1" smtClean="0">
                <a:solidFill>
                  <a:schemeClr val="tx1"/>
                </a:solidFill>
                <a:latin typeface="+mn-lt"/>
                <a:ea typeface="+mn-ea"/>
                <a:cs typeface="+mn-cs"/>
              </a:rPr>
              <a:t>Krithia</a:t>
            </a:r>
            <a:r>
              <a:rPr lang="en-US" sz="1200" kern="1200" dirty="0" smtClean="0">
                <a:solidFill>
                  <a:schemeClr val="tx1"/>
                </a:solidFill>
                <a:latin typeface="+mn-lt"/>
                <a:ea typeface="+mn-ea"/>
                <a:cs typeface="+mn-cs"/>
              </a:rPr>
              <a:t> on 4 June 1915 the 14th King George’s Own </a:t>
            </a:r>
            <a:r>
              <a:rPr lang="en-US" sz="1200" kern="1200" dirty="0" err="1" smtClean="0">
                <a:solidFill>
                  <a:schemeClr val="tx1"/>
                </a:solidFill>
                <a:latin typeface="+mn-lt"/>
                <a:ea typeface="+mn-ea"/>
                <a:cs typeface="+mn-cs"/>
              </a:rPr>
              <a:t>Ferozepore</a:t>
            </a:r>
            <a:r>
              <a:rPr lang="en-US" sz="1200" kern="1200" dirty="0" smtClean="0">
                <a:solidFill>
                  <a:schemeClr val="tx1"/>
                </a:solidFill>
                <a:latin typeface="+mn-lt"/>
                <a:ea typeface="+mn-ea"/>
                <a:cs typeface="+mn-cs"/>
              </a:rPr>
              <a:t> Sikhs were almost wiped out, losing 380 men out of 514 and 80</a:t>
            </a:r>
            <a:r>
              <a:rPr lang="en-US" sz="1200" kern="1200" baseline="0" dirty="0" smtClean="0">
                <a:solidFill>
                  <a:schemeClr val="tx1"/>
                </a:solidFill>
                <a:latin typeface="+mn-lt"/>
                <a:ea typeface="+mn-ea"/>
                <a:cs typeface="+mn-cs"/>
              </a:rPr>
              <a:t> per cent</a:t>
            </a:r>
            <a:r>
              <a:rPr lang="en-US" sz="1200" kern="1200" dirty="0" smtClean="0">
                <a:solidFill>
                  <a:schemeClr val="tx1"/>
                </a:solidFill>
                <a:latin typeface="+mn-lt"/>
                <a:ea typeface="+mn-ea"/>
                <a:cs typeface="+mn-cs"/>
              </a:rPr>
              <a:t> of their officers.</a:t>
            </a:r>
            <a:endParaRPr lang="en-US" baseline="0" dirty="0" smtClean="0"/>
          </a:p>
        </p:txBody>
      </p:sp>
      <p:sp>
        <p:nvSpPr>
          <p:cNvPr id="4" name="Slide Number Placeholder 3"/>
          <p:cNvSpPr>
            <a:spLocks noGrp="1"/>
          </p:cNvSpPr>
          <p:nvPr>
            <p:ph type="sldNum" sz="quarter" idx="10"/>
          </p:nvPr>
        </p:nvSpPr>
        <p:spPr/>
        <p:txBody>
          <a:bodyPr/>
          <a:lstStyle/>
          <a:p>
            <a:fld id="{9F0F7986-80EB-0B4F-ABCA-B3D410CB5357}" type="slidenum">
              <a:rPr lang="en-US" smtClean="0"/>
              <a:t>27</a:t>
            </a:fld>
            <a:endParaRPr lang="en-US"/>
          </a:p>
        </p:txBody>
      </p:sp>
    </p:spTree>
    <p:extLst>
      <p:ext uri="{BB962C8B-B14F-4D97-AF65-F5344CB8AC3E}">
        <p14:creationId xmlns:p14="http://schemas.microsoft.com/office/powerpoint/2010/main" val="347005950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A French 75 mm gun in action at Cape </a:t>
            </a:r>
            <a:r>
              <a:rPr lang="en-US" baseline="0" dirty="0" err="1" smtClean="0"/>
              <a:t>Helles</a:t>
            </a:r>
            <a:r>
              <a:rPr lang="en-US" baseline="0" dirty="0" smtClean="0"/>
              <a:t>, 4 June 1915</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NAM. 1965-10-209-17</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r>
              <a:rPr lang="en-US" sz="1200" kern="1200" dirty="0" smtClean="0">
                <a:solidFill>
                  <a:schemeClr val="tx1"/>
                </a:solidFill>
                <a:latin typeface="+mn-lt"/>
                <a:ea typeface="+mn-ea"/>
                <a:cs typeface="+mn-cs"/>
              </a:rPr>
              <a:t>The 75 mm gun was the French Army's main artillery piece. This example is pictured firing near </a:t>
            </a:r>
            <a:r>
              <a:rPr lang="en-US" sz="1200" kern="1200" dirty="0" err="1" smtClean="0">
                <a:solidFill>
                  <a:schemeClr val="tx1"/>
                </a:solidFill>
                <a:latin typeface="+mn-lt"/>
                <a:ea typeface="+mn-ea"/>
                <a:cs typeface="+mn-cs"/>
              </a:rPr>
              <a:t>Sedd</a:t>
            </a:r>
            <a:r>
              <a:rPr lang="en-US" sz="1200" kern="1200" dirty="0" smtClean="0">
                <a:solidFill>
                  <a:schemeClr val="tx1"/>
                </a:solidFill>
                <a:latin typeface="+mn-lt"/>
                <a:ea typeface="+mn-ea"/>
                <a:cs typeface="+mn-cs"/>
              </a:rPr>
              <a:t> el Bahr during the Third Battle of </a:t>
            </a:r>
            <a:r>
              <a:rPr lang="en-US" sz="1200" kern="1200" dirty="0" err="1" smtClean="0">
                <a:solidFill>
                  <a:schemeClr val="tx1"/>
                </a:solidFill>
                <a:latin typeface="+mn-lt"/>
                <a:ea typeface="+mn-ea"/>
                <a:cs typeface="+mn-cs"/>
              </a:rPr>
              <a:t>Krithia</a:t>
            </a:r>
            <a:r>
              <a:rPr lang="en-US" sz="1200" kern="1200" dirty="0" smtClean="0">
                <a:solidFill>
                  <a:schemeClr val="tx1"/>
                </a:solidFill>
                <a:latin typeface="+mn-lt"/>
                <a:ea typeface="+mn-ea"/>
                <a:cs typeface="+mn-cs"/>
              </a:rPr>
              <a:t>. Introduced in 1897, it was the first fully integrated quick-firing gun. It also had an innovative recoil system that made for a smoother operation. By the end of the war, the French had produced 17,000 of these excellent guns.</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The Third</a:t>
            </a:r>
            <a:r>
              <a:rPr lang="en-US" sz="1200" kern="1200" baseline="0" dirty="0" smtClean="0">
                <a:solidFill>
                  <a:schemeClr val="tx1"/>
                </a:solidFill>
                <a:latin typeface="+mn-lt"/>
                <a:ea typeface="+mn-ea"/>
                <a:cs typeface="+mn-cs"/>
              </a:rPr>
              <a:t> Battle of </a:t>
            </a:r>
            <a:r>
              <a:rPr lang="en-US" sz="1200" kern="1200" baseline="0" dirty="0" err="1" smtClean="0">
                <a:solidFill>
                  <a:schemeClr val="tx1"/>
                </a:solidFill>
                <a:latin typeface="+mn-lt"/>
                <a:ea typeface="+mn-ea"/>
                <a:cs typeface="+mn-cs"/>
              </a:rPr>
              <a:t>Krithia</a:t>
            </a:r>
            <a:r>
              <a:rPr lang="en-US" sz="1200" kern="1200" baseline="0" dirty="0" smtClean="0">
                <a:solidFill>
                  <a:schemeClr val="tx1"/>
                </a:solidFill>
                <a:latin typeface="+mn-lt"/>
                <a:ea typeface="+mn-ea"/>
                <a:cs typeface="+mn-cs"/>
              </a:rPr>
              <a:t> was the third attempt to capture the high point of the peninsula, and again was a costly failure.</a:t>
            </a:r>
            <a:endParaRPr lang="en-US" sz="1200" kern="120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9F0F7986-80EB-0B4F-ABCA-B3D410CB5357}" type="slidenum">
              <a:rPr lang="en-US" smtClean="0"/>
              <a:t>28</a:t>
            </a:fld>
            <a:endParaRPr lang="en-US"/>
          </a:p>
        </p:txBody>
      </p:sp>
    </p:spTree>
    <p:extLst>
      <p:ext uri="{BB962C8B-B14F-4D97-AF65-F5344CB8AC3E}">
        <p14:creationId xmlns:p14="http://schemas.microsoft.com/office/powerpoint/2010/main" val="347005950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0" i="0" u="none" strike="noStrike" kern="1200" dirty="0" smtClean="0">
                <a:solidFill>
                  <a:schemeClr val="tx1"/>
                </a:solidFill>
                <a:effectLst/>
                <a:latin typeface="+mn-lt"/>
                <a:ea typeface="+mn-ea"/>
                <a:cs typeface="+mn-cs"/>
              </a:rPr>
              <a:t>Anzac in the snow, November 1915</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NAM. </a:t>
            </a:r>
            <a:r>
              <a:rPr lang="en-US" sz="1200" b="0" i="0" u="none" strike="noStrike" kern="1200" dirty="0" smtClean="0">
                <a:solidFill>
                  <a:schemeClr val="tx1"/>
                </a:solidFill>
                <a:effectLst/>
                <a:latin typeface="+mn-lt"/>
                <a:ea typeface="+mn-ea"/>
                <a:cs typeface="+mn-cs"/>
              </a:rPr>
              <a:t>1978-11-157-15-61</a:t>
            </a:r>
            <a:r>
              <a:rPr lang="en-US" dirty="0" smtClean="0"/>
              <a:t> </a:t>
            </a:r>
            <a:endParaRPr lang="en-US" sz="1200" b="0" i="0" u="none" strike="noStrike"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0" i="0" u="none" strike="noStrike" kern="1200" baseline="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Although the heat of the Turkish summer took a toll on the men at Anzac, Cape </a:t>
            </a:r>
            <a:r>
              <a:rPr lang="en-US" sz="1200" kern="1200" dirty="0" err="1" smtClean="0">
                <a:solidFill>
                  <a:schemeClr val="tx1"/>
                </a:solidFill>
                <a:latin typeface="+mn-lt"/>
                <a:ea typeface="+mn-ea"/>
                <a:cs typeface="+mn-cs"/>
              </a:rPr>
              <a:t>Helles</a:t>
            </a:r>
            <a:r>
              <a:rPr lang="en-US" sz="1200" kern="1200" dirty="0" smtClean="0">
                <a:solidFill>
                  <a:schemeClr val="tx1"/>
                </a:solidFill>
                <a:latin typeface="+mn-lt"/>
                <a:ea typeface="+mn-ea"/>
                <a:cs typeface="+mn-cs"/>
              </a:rPr>
              <a:t> and </a:t>
            </a:r>
            <a:r>
              <a:rPr lang="en-US" sz="1200" kern="1200" dirty="0" err="1" smtClean="0">
                <a:solidFill>
                  <a:schemeClr val="tx1"/>
                </a:solidFill>
                <a:latin typeface="+mn-lt"/>
                <a:ea typeface="+mn-ea"/>
                <a:cs typeface="+mn-cs"/>
              </a:rPr>
              <a:t>Suvla</a:t>
            </a:r>
            <a:r>
              <a:rPr lang="en-US" sz="1200" kern="1200" dirty="0" smtClean="0">
                <a:solidFill>
                  <a:schemeClr val="tx1"/>
                </a:solidFill>
                <a:latin typeface="+mn-lt"/>
                <a:ea typeface="+mn-ea"/>
                <a:cs typeface="+mn-cs"/>
              </a:rPr>
              <a:t> Bay, winter on the peninsula was equally debilitating, bringing gales, blizzards and flooding. Thousands of soldiers suffered frostbite and some even froze to death.</a:t>
            </a:r>
            <a:endParaRPr lang="en-US" baseline="0" dirty="0" smtClean="0"/>
          </a:p>
        </p:txBody>
      </p:sp>
      <p:sp>
        <p:nvSpPr>
          <p:cNvPr id="4" name="Slide Number Placeholder 3"/>
          <p:cNvSpPr>
            <a:spLocks noGrp="1"/>
          </p:cNvSpPr>
          <p:nvPr>
            <p:ph type="sldNum" sz="quarter" idx="10"/>
          </p:nvPr>
        </p:nvSpPr>
        <p:spPr/>
        <p:txBody>
          <a:bodyPr/>
          <a:lstStyle/>
          <a:p>
            <a:fld id="{9F0F7986-80EB-0B4F-ABCA-B3D410CB5357}" type="slidenum">
              <a:rPr lang="en-US" smtClean="0"/>
              <a:t>29</a:t>
            </a:fld>
            <a:endParaRPr lang="en-US"/>
          </a:p>
        </p:txBody>
      </p:sp>
    </p:spTree>
    <p:extLst>
      <p:ext uri="{BB962C8B-B14F-4D97-AF65-F5344CB8AC3E}">
        <p14:creationId xmlns:p14="http://schemas.microsoft.com/office/powerpoint/2010/main" val="347005950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A soldier from 2/2nd Battalion The Royal Fusiliers using a trench periscope, 1915</a:t>
            </a:r>
          </a:p>
          <a:p>
            <a:r>
              <a:rPr lang="en-US" baseline="0" dirty="0" smtClean="0"/>
              <a:t>NAM. 1995-04-27-2 </a:t>
            </a:r>
            <a:endParaRPr lang="en-US" sz="1200" kern="1200" dirty="0" smtClean="0">
              <a:solidFill>
                <a:schemeClr val="tx1"/>
              </a:solidFill>
              <a:latin typeface="+mn-lt"/>
              <a:ea typeface="+mn-ea"/>
              <a:cs typeface="+mn-cs"/>
            </a:endParaRP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Photograph from a photograph album of 64 photographs compiled by Sergeant AJ </a:t>
            </a:r>
            <a:r>
              <a:rPr lang="en-US" sz="1200" kern="1200" dirty="0" err="1" smtClean="0">
                <a:solidFill>
                  <a:schemeClr val="tx1"/>
                </a:solidFill>
                <a:latin typeface="+mn-lt"/>
                <a:ea typeface="+mn-ea"/>
                <a:cs typeface="+mn-cs"/>
              </a:rPr>
              <a:t>Favell</a:t>
            </a:r>
            <a:r>
              <a:rPr lang="en-US" sz="1200" kern="1200" dirty="0" smtClean="0">
                <a:solidFill>
                  <a:schemeClr val="tx1"/>
                </a:solidFill>
                <a:latin typeface="+mn-lt"/>
                <a:ea typeface="+mn-ea"/>
                <a:cs typeface="+mn-cs"/>
              </a:rPr>
              <a:t>, 2nd Battalion Royal Fusiliers Regiment, World War One, Gallipoli (1915-1916).</a:t>
            </a: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Periscopes provided a less dangerous way of observing the Turks from the trenches. In its simplest form, a periscope could be just a stick with two angled pieces of mirror at the top and bottom. Sergeant </a:t>
            </a:r>
            <a:r>
              <a:rPr lang="en-US" sz="1200" kern="1200" dirty="0" err="1" smtClean="0">
                <a:solidFill>
                  <a:schemeClr val="tx1"/>
                </a:solidFill>
                <a:latin typeface="+mn-lt"/>
                <a:ea typeface="+mn-ea"/>
                <a:cs typeface="+mn-cs"/>
              </a:rPr>
              <a:t>Favell</a:t>
            </a:r>
            <a:r>
              <a:rPr lang="en-US" sz="1200" kern="1200" dirty="0" smtClean="0">
                <a:solidFill>
                  <a:schemeClr val="tx1"/>
                </a:solidFill>
                <a:latin typeface="+mn-lt"/>
                <a:ea typeface="+mn-ea"/>
                <a:cs typeface="+mn-cs"/>
              </a:rPr>
              <a:t> also wrote in his diary about using a periscopic rifle for the first time.</a:t>
            </a:r>
            <a:r>
              <a:rPr lang="en-US" sz="1200" kern="1200" baseline="0" dirty="0" smtClean="0">
                <a:solidFill>
                  <a:schemeClr val="tx1"/>
                </a:solidFill>
                <a:latin typeface="+mn-lt"/>
                <a:ea typeface="+mn-ea"/>
                <a:cs typeface="+mn-cs"/>
              </a:rPr>
              <a:t> This used the same principle to allow the user to sight the weapon and pull the trigger without exposing his head and upper body to enemy fire.</a:t>
            </a:r>
            <a:endParaRPr lang="en-US" baseline="0" dirty="0" smtClean="0"/>
          </a:p>
        </p:txBody>
      </p:sp>
      <p:sp>
        <p:nvSpPr>
          <p:cNvPr id="4" name="Slide Number Placeholder 3"/>
          <p:cNvSpPr>
            <a:spLocks noGrp="1"/>
          </p:cNvSpPr>
          <p:nvPr>
            <p:ph type="sldNum" sz="quarter" idx="10"/>
          </p:nvPr>
        </p:nvSpPr>
        <p:spPr/>
        <p:txBody>
          <a:bodyPr/>
          <a:lstStyle/>
          <a:p>
            <a:fld id="{9F0F7986-80EB-0B4F-ABCA-B3D410CB5357}" type="slidenum">
              <a:rPr lang="en-US" smtClean="0"/>
              <a:t>30</a:t>
            </a:fld>
            <a:endParaRPr lang="en-US"/>
          </a:p>
        </p:txBody>
      </p:sp>
    </p:spTree>
    <p:extLst>
      <p:ext uri="{BB962C8B-B14F-4D97-AF65-F5344CB8AC3E}">
        <p14:creationId xmlns:p14="http://schemas.microsoft.com/office/powerpoint/2010/main" val="347005950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‘Xmas Day 1915. Dardanelles’</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NAM. 1995-04-27-5 </a:t>
            </a:r>
            <a:endParaRPr lang="en-US" sz="1200" kern="1200" dirty="0" smtClean="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Photograph from an photograph album of 64 photographs compiled by Sergeant AJ </a:t>
            </a:r>
            <a:r>
              <a:rPr lang="en-US" sz="1200" kern="1200" dirty="0" err="1" smtClean="0">
                <a:solidFill>
                  <a:schemeClr val="tx1"/>
                </a:solidFill>
                <a:latin typeface="+mn-lt"/>
                <a:ea typeface="+mn-ea"/>
                <a:cs typeface="+mn-cs"/>
              </a:rPr>
              <a:t>Favell</a:t>
            </a:r>
            <a:r>
              <a:rPr lang="en-US" sz="1200" kern="1200" dirty="0" smtClean="0">
                <a:solidFill>
                  <a:schemeClr val="tx1"/>
                </a:solidFill>
                <a:latin typeface="+mn-lt"/>
                <a:ea typeface="+mn-ea"/>
                <a:cs typeface="+mn-cs"/>
              </a:rPr>
              <a:t>, 2nd Battalion Royal Fusiliers Regiment, World War One, Gallipoli (1915-1916).</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On the 27 December 1915, Sergeant </a:t>
            </a:r>
            <a:r>
              <a:rPr lang="en-US" sz="1200" kern="1200" dirty="0" err="1" smtClean="0">
                <a:solidFill>
                  <a:schemeClr val="tx1"/>
                </a:solidFill>
                <a:latin typeface="+mn-lt"/>
                <a:ea typeface="+mn-ea"/>
                <a:cs typeface="+mn-cs"/>
              </a:rPr>
              <a:t>Favell</a:t>
            </a:r>
            <a:r>
              <a:rPr lang="en-US" sz="1200" kern="1200" dirty="0" smtClean="0">
                <a:solidFill>
                  <a:schemeClr val="tx1"/>
                </a:solidFill>
                <a:latin typeface="+mn-lt"/>
                <a:ea typeface="+mn-ea"/>
                <a:cs typeface="+mn-cs"/>
              </a:rPr>
              <a:t> wrote the following: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a:t>
            </a:r>
            <a:r>
              <a:rPr lang="en-US" sz="1200" dirty="0" smtClean="0">
                <a:latin typeface="Arial"/>
                <a:cs typeface="Arial"/>
              </a:rPr>
              <a:t>It was one o’clock this am when we arrived in our new bivouac – more fatigued than ever before. Slept in long dugouts on the hill top by the side of the </a:t>
            </a:r>
            <a:r>
              <a:rPr lang="en-US" sz="1200" dirty="0" err="1" smtClean="0">
                <a:latin typeface="Arial"/>
                <a:cs typeface="Arial"/>
              </a:rPr>
              <a:t>Dards</a:t>
            </a:r>
            <a:r>
              <a:rPr lang="en-US" sz="1200" dirty="0" smtClean="0">
                <a:latin typeface="Arial"/>
                <a:cs typeface="Arial"/>
              </a:rPr>
              <a:t>. Got up somewhere about noon and drew rations. How weary we all are. After such a week in the firing line enduring two fierce bombardments and the rain bringing the parapets in we have had about enough of it.’</a:t>
            </a:r>
            <a:endParaRPr lang="en-US" sz="1200" kern="1200" dirty="0" smtClean="0">
              <a:solidFill>
                <a:schemeClr val="tx1"/>
              </a:solidFill>
              <a:latin typeface="+mn-lt"/>
              <a:ea typeface="+mn-ea"/>
              <a:cs typeface="+mn-cs"/>
            </a:endParaRP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Soldiers from 2/2nd Battalion The Royal Fusiliers (City of London Regiment) pose for a photograph during a stint in the trenches. They had landed at Cape </a:t>
            </a:r>
            <a:r>
              <a:rPr lang="en-US" sz="1200" kern="1200" dirty="0" err="1" smtClean="0">
                <a:solidFill>
                  <a:schemeClr val="tx1"/>
                </a:solidFill>
                <a:latin typeface="+mn-lt"/>
                <a:ea typeface="+mn-ea"/>
                <a:cs typeface="+mn-cs"/>
              </a:rPr>
              <a:t>Helles</a:t>
            </a:r>
            <a:r>
              <a:rPr lang="en-US" sz="1200" kern="1200" dirty="0" smtClean="0">
                <a:solidFill>
                  <a:schemeClr val="tx1"/>
                </a:solidFill>
                <a:latin typeface="+mn-lt"/>
                <a:ea typeface="+mn-ea"/>
                <a:cs typeface="+mn-cs"/>
              </a:rPr>
              <a:t> on 13 October 1915 and went into the line with the Royal Naval Division.</a:t>
            </a:r>
            <a:endParaRPr lang="en-US" baseline="0" dirty="0" smtClean="0"/>
          </a:p>
        </p:txBody>
      </p:sp>
      <p:sp>
        <p:nvSpPr>
          <p:cNvPr id="4" name="Slide Number Placeholder 3"/>
          <p:cNvSpPr>
            <a:spLocks noGrp="1"/>
          </p:cNvSpPr>
          <p:nvPr>
            <p:ph type="sldNum" sz="quarter" idx="10"/>
          </p:nvPr>
        </p:nvSpPr>
        <p:spPr/>
        <p:txBody>
          <a:bodyPr/>
          <a:lstStyle/>
          <a:p>
            <a:fld id="{9F0F7986-80EB-0B4F-ABCA-B3D410CB5357}" type="slidenum">
              <a:rPr lang="en-US" smtClean="0"/>
              <a:t>31</a:t>
            </a:fld>
            <a:endParaRPr lang="en-US"/>
          </a:p>
        </p:txBody>
      </p:sp>
    </p:spTree>
    <p:extLst>
      <p:ext uri="{BB962C8B-B14F-4D97-AF65-F5344CB8AC3E}">
        <p14:creationId xmlns:p14="http://schemas.microsoft.com/office/powerpoint/2010/main" val="34700595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Church service on HMS ‘Queen Elizabeth’, 1915</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NAM. 1965-10-209-9 </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A church service being conducted beneath the forward 15-inch guns of HMS 'Queen Elizabeth' while she was steaming off the coast of the Gallipoli peninsula. Launched in 1913, the oil-powered vessel was a super dreadnought class battleship. In April 1915 she provided fire-support to the troops landing at Cape </a:t>
            </a:r>
            <a:r>
              <a:rPr lang="en-US" sz="1200" kern="1200" dirty="0" err="1" smtClean="0">
                <a:solidFill>
                  <a:schemeClr val="tx1"/>
                </a:solidFill>
                <a:latin typeface="+mn-lt"/>
                <a:ea typeface="+mn-ea"/>
                <a:cs typeface="+mn-cs"/>
              </a:rPr>
              <a:t>Helles</a:t>
            </a:r>
            <a:r>
              <a:rPr lang="en-US" sz="1200" kern="1200" dirty="0" smtClean="0">
                <a:solidFill>
                  <a:schemeClr val="tx1"/>
                </a:solidFill>
                <a:latin typeface="+mn-lt"/>
                <a:ea typeface="+mn-ea"/>
                <a:cs typeface="+mn-cs"/>
              </a:rPr>
              <a:t>.</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Soldiers had a range of responses to religious faith and services in the First World War. </a:t>
            </a:r>
            <a:r>
              <a:rPr lang="en-US" sz="1200" kern="1200" baseline="0" dirty="0" smtClean="0">
                <a:solidFill>
                  <a:schemeClr val="tx1"/>
                </a:solidFill>
                <a:latin typeface="+mn-lt"/>
                <a:ea typeface="+mn-ea"/>
                <a:cs typeface="+mn-cs"/>
              </a:rPr>
              <a:t>Some soldiers found faith, or had it renewed in conflict, while others came to lose their faith altogether. Religious services still form a part of preparations for conflict operations.</a:t>
            </a:r>
            <a:endParaRPr lang="en-US" sz="1200" kern="1200" dirty="0" smtClean="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p:txBody>
      </p:sp>
      <p:sp>
        <p:nvSpPr>
          <p:cNvPr id="4" name="Slide Number Placeholder 3"/>
          <p:cNvSpPr>
            <a:spLocks noGrp="1"/>
          </p:cNvSpPr>
          <p:nvPr>
            <p:ph type="sldNum" sz="quarter" idx="10"/>
          </p:nvPr>
        </p:nvSpPr>
        <p:spPr/>
        <p:txBody>
          <a:bodyPr/>
          <a:lstStyle/>
          <a:p>
            <a:fld id="{9F0F7986-80EB-0B4F-ABCA-B3D410CB5357}" type="slidenum">
              <a:rPr lang="en-US" smtClean="0"/>
              <a:t>5</a:t>
            </a:fld>
            <a:endParaRPr lang="en-US"/>
          </a:p>
        </p:txBody>
      </p:sp>
    </p:spTree>
    <p:extLst>
      <p:ext uri="{BB962C8B-B14F-4D97-AF65-F5344CB8AC3E}">
        <p14:creationId xmlns:p14="http://schemas.microsoft.com/office/powerpoint/2010/main" val="347005950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Photographic head and shoulders portrait of Bill Hayden in service dress, c1914</a:t>
            </a:r>
          </a:p>
          <a:p>
            <a:r>
              <a:rPr lang="en-US" baseline="0" dirty="0" smtClean="0"/>
              <a:t>NAM. </a:t>
            </a:r>
            <a:r>
              <a:rPr lang="en-US" sz="1200" b="0" i="0" u="none" strike="noStrike" kern="1200" dirty="0" smtClean="0">
                <a:solidFill>
                  <a:schemeClr val="tx1"/>
                </a:solidFill>
                <a:effectLst/>
                <a:latin typeface="+mn-lt"/>
                <a:ea typeface="+mn-ea"/>
                <a:cs typeface="+mn-cs"/>
              </a:rPr>
              <a:t>1990-04-229-2</a:t>
            </a:r>
            <a:r>
              <a:rPr lang="en-US" dirty="0" smtClean="0"/>
              <a:t> </a:t>
            </a:r>
            <a:endParaRPr lang="en-US" sz="1200" kern="1200" dirty="0" smtClean="0">
              <a:solidFill>
                <a:schemeClr val="tx1"/>
              </a:solidFill>
              <a:latin typeface="+mn-lt"/>
              <a:ea typeface="+mn-ea"/>
              <a:cs typeface="+mn-cs"/>
            </a:endParaRP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Bill Hayden, New Zealand Army, died while serving in Gallipoli, 18 Aug 1915.</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By the time the campaign ended, more than 130,000 men had died: at least 87,000 Ottoman soldiers and 44,000 Allied soldiers, including more than 8,700 Australians. Among the dead were 2,779 New Zealanders, about a fifth of all those who had landed on the peninsula. (NZ</a:t>
            </a:r>
            <a:r>
              <a:rPr lang="en-US" sz="1200" kern="1200" baseline="0" dirty="0" smtClean="0">
                <a:solidFill>
                  <a:schemeClr val="tx1"/>
                </a:solidFill>
                <a:latin typeface="+mn-lt"/>
                <a:ea typeface="+mn-ea"/>
                <a:cs typeface="+mn-cs"/>
              </a:rPr>
              <a:t> government source).</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In the wider story of the First World War, the Gallipoli campaign made no large mark. The number of dead, although horrific, pales in comparison with the death toll in France and Belgium during the war. However, for New Zealand, along with Australia and Turkey, the Gallipoli campaign is often claimed to have played an important part in fostering a sense of national identity.</a:t>
            </a:r>
            <a:endParaRPr lang="en-US" baseline="0" dirty="0" smtClean="0"/>
          </a:p>
        </p:txBody>
      </p:sp>
      <p:sp>
        <p:nvSpPr>
          <p:cNvPr id="4" name="Slide Number Placeholder 3"/>
          <p:cNvSpPr>
            <a:spLocks noGrp="1"/>
          </p:cNvSpPr>
          <p:nvPr>
            <p:ph type="sldNum" sz="quarter" idx="10"/>
          </p:nvPr>
        </p:nvSpPr>
        <p:spPr/>
        <p:txBody>
          <a:bodyPr/>
          <a:lstStyle/>
          <a:p>
            <a:fld id="{9F0F7986-80EB-0B4F-ABCA-B3D410CB5357}" type="slidenum">
              <a:rPr lang="en-US" smtClean="0"/>
              <a:t>32</a:t>
            </a:fld>
            <a:endParaRPr lang="en-US"/>
          </a:p>
        </p:txBody>
      </p:sp>
    </p:spTree>
    <p:extLst>
      <p:ext uri="{BB962C8B-B14F-4D97-AF65-F5344CB8AC3E}">
        <p14:creationId xmlns:p14="http://schemas.microsoft.com/office/powerpoint/2010/main" val="34700595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0" i="0" u="none" strike="noStrike" kern="1200" dirty="0" smtClean="0">
                <a:solidFill>
                  <a:schemeClr val="tx1"/>
                </a:solidFill>
                <a:effectLst/>
                <a:latin typeface="+mn-lt"/>
                <a:ea typeface="+mn-ea"/>
                <a:cs typeface="+mn-cs"/>
              </a:rPr>
              <a:t>The converted steamer ‘River Clyde’, anchored at V-Beach, 1915</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NAM. </a:t>
            </a:r>
            <a:r>
              <a:rPr lang="en-US" sz="1200" b="0" i="0" u="none" strike="noStrike" kern="1200" dirty="0" smtClean="0">
                <a:solidFill>
                  <a:schemeClr val="tx1"/>
                </a:solidFill>
                <a:effectLst/>
                <a:latin typeface="+mn-lt"/>
                <a:ea typeface="+mn-ea"/>
                <a:cs typeface="+mn-cs"/>
              </a:rPr>
              <a:t>1965-10-209-13</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0" i="0" u="none" strike="noStrike"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From an album compiled by Captain CC Harland MC, Hampshire Regiment and 5th Staffordshire Regiment.</a:t>
            </a:r>
            <a:endParaRPr lang="en-US" sz="1200" b="0" i="0" u="none" strike="noStrike" kern="1200" dirty="0" smtClean="0">
              <a:solidFill>
                <a:schemeClr val="tx1"/>
              </a:solidFill>
              <a:effectLst/>
              <a:latin typeface="+mn-lt"/>
              <a:ea typeface="+mn-ea"/>
              <a:cs typeface="+mn-cs"/>
            </a:endParaRP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The SS 'River Clyde' was a 4,000 ton ex-collier that was used to land around 2,000 troops at Cape </a:t>
            </a:r>
            <a:r>
              <a:rPr lang="en-US" sz="1200" kern="1200" dirty="0" err="1" smtClean="0">
                <a:solidFill>
                  <a:schemeClr val="tx1"/>
                </a:solidFill>
                <a:latin typeface="+mn-lt"/>
                <a:ea typeface="+mn-ea"/>
                <a:cs typeface="+mn-cs"/>
              </a:rPr>
              <a:t>Helles</a:t>
            </a:r>
            <a:r>
              <a:rPr lang="en-US" sz="1200" kern="1200" dirty="0" smtClean="0">
                <a:solidFill>
                  <a:schemeClr val="tx1"/>
                </a:solidFill>
                <a:latin typeface="+mn-lt"/>
                <a:ea typeface="+mn-ea"/>
                <a:cs typeface="+mn-cs"/>
              </a:rPr>
              <a:t>, Gallipoli, on 25 April 1915. Holes had been cut in her steel hull to provide ports from which the troops would emerge on to gangways and then to a bridge of smaller boats linking the ship to the beach. Several attempts were made to get ashore, but all failed with heavy losses inflicted by the Turkish defenders. The surviving soldiers waited until nightfall before landing. The 'River Clyde' remained beached at </a:t>
            </a:r>
            <a:r>
              <a:rPr lang="en-US" sz="1200" kern="1200" dirty="0" err="1" smtClean="0">
                <a:solidFill>
                  <a:schemeClr val="tx1"/>
                </a:solidFill>
                <a:latin typeface="+mn-lt"/>
                <a:ea typeface="+mn-ea"/>
                <a:cs typeface="+mn-cs"/>
              </a:rPr>
              <a:t>Helles</a:t>
            </a:r>
            <a:r>
              <a:rPr lang="en-US" sz="1200" kern="1200" dirty="0" smtClean="0">
                <a:solidFill>
                  <a:schemeClr val="tx1"/>
                </a:solidFill>
                <a:latin typeface="+mn-lt"/>
                <a:ea typeface="+mn-ea"/>
                <a:cs typeface="+mn-cs"/>
              </a:rPr>
              <a:t> as a dock and breakwater. As well as being used for storage she also housed a field dressing station.</a:t>
            </a:r>
          </a:p>
          <a:p>
            <a:endParaRPr lang="en-US" sz="1200" kern="120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9F0F7986-80EB-0B4F-ABCA-B3D410CB5357}" type="slidenum">
              <a:rPr lang="en-US" smtClean="0"/>
              <a:t>6</a:t>
            </a:fld>
            <a:endParaRPr lang="en-US"/>
          </a:p>
        </p:txBody>
      </p:sp>
    </p:spTree>
    <p:extLst>
      <p:ext uri="{BB962C8B-B14F-4D97-AF65-F5344CB8AC3E}">
        <p14:creationId xmlns:p14="http://schemas.microsoft.com/office/powerpoint/2010/main" val="34700595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‘V’ Beach from the ‘River Clyde’, Dardanelles, 1915</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NAM. 1965-10-209-14 </a:t>
            </a:r>
            <a:endParaRPr lang="en-US" sz="1200" kern="1200" dirty="0" smtClean="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Photograph from an album of 49 photographs entitled, 'The War 1914-1918', by CA </a:t>
            </a:r>
            <a:r>
              <a:rPr lang="en-US" sz="1200" kern="1200" dirty="0" err="1" smtClean="0">
                <a:solidFill>
                  <a:schemeClr val="tx1"/>
                </a:solidFill>
                <a:latin typeface="+mn-lt"/>
                <a:ea typeface="+mn-ea"/>
                <a:cs typeface="+mn-cs"/>
              </a:rPr>
              <a:t>Milward</a:t>
            </a:r>
            <a:r>
              <a:rPr lang="en-US" sz="1200" kern="1200" dirty="0" smtClean="0">
                <a:solidFill>
                  <a:schemeClr val="tx1"/>
                </a:solidFill>
                <a:latin typeface="+mn-lt"/>
                <a:ea typeface="+mn-ea"/>
                <a:cs typeface="+mn-cs"/>
              </a:rPr>
              <a:t>, containing official war photographs associated with World War One, Gallipoli, Western Front and Mesopotamia (1914-1918). </a:t>
            </a:r>
          </a:p>
          <a:p>
            <a:endParaRPr lang="en-US" sz="1200" kern="1200" baseline="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On 25 April 1915 1st Battalion The Royal Munster Fusiliers plus two companies of 2nd Battalion The Royal Hampshire Regiment landed at 'V' Beach. While some men were towed in barges many more disembarked from ports cut in the sides of the troopship SS 'River Clyde'. They then moved on to barges linked to the shore.</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The attackers faced heavy machine-gun and rifle fire from </a:t>
            </a:r>
            <a:r>
              <a:rPr lang="en-US" sz="1200" kern="1200" dirty="0" err="1" smtClean="0">
                <a:solidFill>
                  <a:schemeClr val="tx1"/>
                </a:solidFill>
                <a:latin typeface="+mn-lt"/>
                <a:ea typeface="+mn-ea"/>
                <a:cs typeface="+mn-cs"/>
              </a:rPr>
              <a:t>Sedd</a:t>
            </a:r>
            <a:r>
              <a:rPr lang="en-US" sz="1200" kern="1200" dirty="0" smtClean="0">
                <a:solidFill>
                  <a:schemeClr val="tx1"/>
                </a:solidFill>
                <a:latin typeface="+mn-lt"/>
                <a:ea typeface="+mn-ea"/>
                <a:cs typeface="+mn-cs"/>
              </a:rPr>
              <a:t>-el-Bahr fortress. Out of the first wave of 200 men, only 21 made it ashore. The Turks desperately tried to drive the British off the beach, but they held on and eventually gained a foothold. The following day the 15-inch guns of HMS 'Elizabeth' destroyed the fort, but the battalions that had landed at 'V' Beach had suffered around 70 per cent casualties.</a:t>
            </a:r>
          </a:p>
          <a:p>
            <a:endParaRPr lang="en-US" sz="1200"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There were 6,100 horses embarked for the Gallipoli campaign. </a:t>
            </a:r>
          </a:p>
          <a:p>
            <a:endParaRPr lang="en-US" baseline="0" dirty="0" smtClean="0"/>
          </a:p>
        </p:txBody>
      </p:sp>
      <p:sp>
        <p:nvSpPr>
          <p:cNvPr id="4" name="Slide Number Placeholder 3"/>
          <p:cNvSpPr>
            <a:spLocks noGrp="1"/>
          </p:cNvSpPr>
          <p:nvPr>
            <p:ph type="sldNum" sz="quarter" idx="10"/>
          </p:nvPr>
        </p:nvSpPr>
        <p:spPr/>
        <p:txBody>
          <a:bodyPr/>
          <a:lstStyle/>
          <a:p>
            <a:fld id="{9F0F7986-80EB-0B4F-ABCA-B3D410CB5357}" type="slidenum">
              <a:rPr lang="en-US" smtClean="0"/>
              <a:t>7</a:t>
            </a:fld>
            <a:endParaRPr lang="en-US"/>
          </a:p>
        </p:txBody>
      </p:sp>
    </p:spTree>
    <p:extLst>
      <p:ext uri="{BB962C8B-B14F-4D97-AF65-F5344CB8AC3E}">
        <p14:creationId xmlns:p14="http://schemas.microsoft.com/office/powerpoint/2010/main" val="34700595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View from ANZAC’, North Beach, north of Anzac Cove, 1915</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NAM. 1965-10-209-26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Photograph from an album of 49 photographs entitled, 'The War 1914-1918', containing official war photographs from a series by CA </a:t>
            </a:r>
            <a:r>
              <a:rPr lang="en-US" sz="1200" kern="1200" dirty="0" err="1" smtClean="0">
                <a:solidFill>
                  <a:schemeClr val="tx1"/>
                </a:solidFill>
                <a:latin typeface="+mn-lt"/>
                <a:ea typeface="+mn-ea"/>
                <a:cs typeface="+mn-cs"/>
              </a:rPr>
              <a:t>Milward</a:t>
            </a:r>
            <a:r>
              <a:rPr lang="en-US" sz="1200" kern="1200" dirty="0" smtClean="0">
                <a:solidFill>
                  <a:schemeClr val="tx1"/>
                </a:solidFill>
                <a:latin typeface="+mn-lt"/>
                <a:ea typeface="+mn-ea"/>
                <a:cs typeface="+mn-cs"/>
              </a:rPr>
              <a:t>.</a:t>
            </a:r>
            <a:r>
              <a:rPr lang="en-US" sz="1200" kern="1200" baseline="0" dirty="0" smtClean="0">
                <a:solidFill>
                  <a:schemeClr val="tx1"/>
                </a:solidFill>
                <a:latin typeface="+mn-lt"/>
                <a:ea typeface="+mn-ea"/>
                <a:cs typeface="+mn-cs"/>
              </a:rPr>
              <a:t> </a:t>
            </a:r>
            <a:r>
              <a:rPr lang="en-US" sz="1200" kern="1200" dirty="0" smtClean="0">
                <a:solidFill>
                  <a:schemeClr val="tx1"/>
                </a:solidFill>
                <a:latin typeface="+mn-lt"/>
                <a:ea typeface="+mn-ea"/>
                <a:cs typeface="+mn-cs"/>
              </a:rPr>
              <a:t>Captioning on the photograph refers to ‘</a:t>
            </a:r>
            <a:r>
              <a:rPr lang="en-US" sz="1200" kern="1200" dirty="0" err="1" smtClean="0">
                <a:solidFill>
                  <a:schemeClr val="tx1"/>
                </a:solidFill>
                <a:latin typeface="+mn-lt"/>
                <a:ea typeface="+mn-ea"/>
                <a:cs typeface="+mn-cs"/>
              </a:rPr>
              <a:t>Anafarta</a:t>
            </a:r>
            <a:r>
              <a:rPr lang="en-US" sz="1200" kern="1200" dirty="0" smtClean="0">
                <a:solidFill>
                  <a:schemeClr val="tx1"/>
                </a:solidFill>
                <a:latin typeface="+mn-lt"/>
                <a:ea typeface="+mn-ea"/>
                <a:cs typeface="+mn-cs"/>
              </a:rPr>
              <a:t> Ridge held by Turks’, ‘</a:t>
            </a:r>
            <a:r>
              <a:rPr lang="en-US" sz="1200" kern="1200" dirty="0" err="1" smtClean="0">
                <a:solidFill>
                  <a:schemeClr val="tx1"/>
                </a:solidFill>
                <a:latin typeface="+mn-lt"/>
                <a:ea typeface="+mn-ea"/>
                <a:cs typeface="+mn-cs"/>
              </a:rPr>
              <a:t>Karikol</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Dagh</a:t>
            </a:r>
            <a:r>
              <a:rPr lang="en-US" sz="1200" kern="1200" dirty="0" smtClean="0">
                <a:solidFill>
                  <a:schemeClr val="tx1"/>
                </a:solidFill>
                <a:latin typeface="+mn-lt"/>
                <a:ea typeface="+mn-ea"/>
                <a:cs typeface="+mn-cs"/>
              </a:rPr>
              <a:t> held by us’ and ‘60 </a:t>
            </a:r>
            <a:r>
              <a:rPr lang="en-US" sz="1200" kern="1200" dirty="0" err="1" smtClean="0">
                <a:solidFill>
                  <a:schemeClr val="tx1"/>
                </a:solidFill>
                <a:latin typeface="+mn-lt"/>
                <a:ea typeface="+mn-ea"/>
                <a:cs typeface="+mn-cs"/>
              </a:rPr>
              <a:t>Metre</a:t>
            </a:r>
            <a:r>
              <a:rPr lang="en-US" sz="1200" kern="1200" dirty="0" smtClean="0">
                <a:solidFill>
                  <a:schemeClr val="tx1"/>
                </a:solidFill>
                <a:latin typeface="+mn-lt"/>
                <a:ea typeface="+mn-ea"/>
                <a:cs typeface="+mn-cs"/>
              </a:rPr>
              <a:t> Hill where I was hit’.</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The vessel moored at the pier is a hospital barge which was used to carry wounded men out to nearby hospital ships moored in deeper water. The white tents in the foreground belong to the 1st Australian Stationary Hospital, a unit that had moved to Anzac from </a:t>
            </a:r>
            <a:r>
              <a:rPr lang="en-US" sz="1200" kern="1200" dirty="0" err="1" smtClean="0">
                <a:solidFill>
                  <a:schemeClr val="tx1"/>
                </a:solidFill>
                <a:latin typeface="+mn-lt"/>
                <a:ea typeface="+mn-ea"/>
                <a:cs typeface="+mn-cs"/>
              </a:rPr>
              <a:t>Lemnos</a:t>
            </a:r>
            <a:r>
              <a:rPr lang="en-US" sz="1200" kern="1200" dirty="0" smtClean="0">
                <a:solidFill>
                  <a:schemeClr val="tx1"/>
                </a:solidFill>
                <a:latin typeface="+mn-lt"/>
                <a:ea typeface="+mn-ea"/>
                <a:cs typeface="+mn-cs"/>
              </a:rPr>
              <a:t> Island in early November 1915.</a:t>
            </a:r>
          </a:p>
          <a:p>
            <a:endParaRPr lang="en-US" sz="1200" kern="120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9F0F7986-80EB-0B4F-ABCA-B3D410CB5357}" type="slidenum">
              <a:rPr lang="en-US" smtClean="0"/>
              <a:t>8</a:t>
            </a:fld>
            <a:endParaRPr lang="en-US"/>
          </a:p>
        </p:txBody>
      </p:sp>
    </p:spTree>
    <p:extLst>
      <p:ext uri="{BB962C8B-B14F-4D97-AF65-F5344CB8AC3E}">
        <p14:creationId xmlns:p14="http://schemas.microsoft.com/office/powerpoint/2010/main" val="34700595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1/6th Battalion The Lancashire Fusiliers in a trawler en route to 'W' Beach, May 1915</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NAM.</a:t>
            </a:r>
            <a:r>
              <a:rPr lang="en-US" sz="1200" kern="1200" baseline="0" dirty="0" smtClean="0">
                <a:solidFill>
                  <a:schemeClr val="tx1"/>
                </a:solidFill>
                <a:latin typeface="+mn-lt"/>
                <a:ea typeface="+mn-ea"/>
                <a:cs typeface="+mn-cs"/>
              </a:rPr>
              <a:t> </a:t>
            </a:r>
            <a:r>
              <a:rPr lang="en-US" baseline="0" dirty="0" smtClean="0"/>
              <a:t>1965-10-209-7 </a:t>
            </a:r>
            <a:endParaRPr lang="en-US" sz="1200" kern="1200" dirty="0" smtClean="0">
              <a:solidFill>
                <a:schemeClr val="tx1"/>
              </a:solidFill>
              <a:latin typeface="+mn-lt"/>
              <a:ea typeface="+mn-ea"/>
              <a:cs typeface="+mn-cs"/>
            </a:endParaRP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'W' Beach was one of the two main landing areas on Cape </a:t>
            </a:r>
            <a:r>
              <a:rPr lang="en-US" sz="1200" kern="1200" dirty="0" err="1" smtClean="0">
                <a:solidFill>
                  <a:schemeClr val="tx1"/>
                </a:solidFill>
                <a:latin typeface="+mn-lt"/>
                <a:ea typeface="+mn-ea"/>
                <a:cs typeface="+mn-cs"/>
              </a:rPr>
              <a:t>Helles</a:t>
            </a:r>
            <a:r>
              <a:rPr lang="en-US" sz="1200" kern="1200" dirty="0" smtClean="0">
                <a:solidFill>
                  <a:schemeClr val="tx1"/>
                </a:solidFill>
                <a:latin typeface="+mn-lt"/>
                <a:ea typeface="+mn-ea"/>
                <a:cs typeface="+mn-cs"/>
              </a:rPr>
              <a:t> during the assault of 25 April 1915. By the time this photograph was taken the Allies were well ensconced at </a:t>
            </a:r>
            <a:r>
              <a:rPr lang="en-US" sz="1200" kern="1200" dirty="0" err="1" smtClean="0">
                <a:solidFill>
                  <a:schemeClr val="tx1"/>
                </a:solidFill>
                <a:latin typeface="+mn-lt"/>
                <a:ea typeface="+mn-ea"/>
                <a:cs typeface="+mn-cs"/>
              </a:rPr>
              <a:t>Helles</a:t>
            </a:r>
            <a:r>
              <a:rPr lang="en-US" sz="1200" kern="1200" dirty="0" smtClean="0">
                <a:solidFill>
                  <a:schemeClr val="tx1"/>
                </a:solidFill>
                <a:latin typeface="+mn-lt"/>
                <a:ea typeface="+mn-ea"/>
                <a:cs typeface="+mn-cs"/>
              </a:rPr>
              <a:t> and reinforcements, including the 1st/6th Battalion, were regularly arriving. Their trawler is pictured passing the battleship HMS 'Implacable'.</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p:txBody>
      </p:sp>
      <p:sp>
        <p:nvSpPr>
          <p:cNvPr id="4" name="Slide Number Placeholder 3"/>
          <p:cNvSpPr>
            <a:spLocks noGrp="1"/>
          </p:cNvSpPr>
          <p:nvPr>
            <p:ph type="sldNum" sz="quarter" idx="10"/>
          </p:nvPr>
        </p:nvSpPr>
        <p:spPr/>
        <p:txBody>
          <a:bodyPr/>
          <a:lstStyle/>
          <a:p>
            <a:fld id="{9F0F7986-80EB-0B4F-ABCA-B3D410CB5357}" type="slidenum">
              <a:rPr lang="en-US" smtClean="0"/>
              <a:t>9</a:t>
            </a:fld>
            <a:endParaRPr lang="en-US"/>
          </a:p>
        </p:txBody>
      </p:sp>
    </p:spTree>
    <p:extLst>
      <p:ext uri="{BB962C8B-B14F-4D97-AF65-F5344CB8AC3E}">
        <p14:creationId xmlns:p14="http://schemas.microsoft.com/office/powerpoint/2010/main" val="34700595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Barbed wire near </a:t>
            </a:r>
            <a:r>
              <a:rPr lang="en-US" sz="1200" kern="1200" dirty="0" err="1" smtClean="0">
                <a:solidFill>
                  <a:schemeClr val="tx1"/>
                </a:solidFill>
                <a:latin typeface="+mn-lt"/>
                <a:ea typeface="+mn-ea"/>
                <a:cs typeface="+mn-cs"/>
              </a:rPr>
              <a:t>Sedd</a:t>
            </a:r>
            <a:r>
              <a:rPr lang="en-US" sz="1200" kern="1200" dirty="0" smtClean="0">
                <a:solidFill>
                  <a:schemeClr val="tx1"/>
                </a:solidFill>
                <a:latin typeface="+mn-lt"/>
                <a:ea typeface="+mn-ea"/>
                <a:cs typeface="+mn-cs"/>
              </a:rPr>
              <a:t>-el-Bahr, 1915</a:t>
            </a:r>
          </a:p>
          <a:p>
            <a:r>
              <a:rPr lang="en-US" sz="1200" kern="1200" dirty="0" smtClean="0">
                <a:solidFill>
                  <a:schemeClr val="tx1"/>
                </a:solidFill>
                <a:latin typeface="+mn-lt"/>
                <a:ea typeface="+mn-ea"/>
                <a:cs typeface="+mn-cs"/>
              </a:rPr>
              <a:t>NAM.</a:t>
            </a:r>
            <a:r>
              <a:rPr lang="en-US" sz="1200" kern="1200" baseline="0" dirty="0" smtClean="0">
                <a:solidFill>
                  <a:schemeClr val="tx1"/>
                </a:solidFill>
                <a:latin typeface="+mn-lt"/>
                <a:ea typeface="+mn-ea"/>
                <a:cs typeface="+mn-cs"/>
              </a:rPr>
              <a:t> 1965-10-209-10</a:t>
            </a:r>
            <a:r>
              <a:rPr lang="en-US" sz="1200" kern="1200" dirty="0" smtClean="0">
                <a:solidFill>
                  <a:schemeClr val="tx1"/>
                </a:solidFill>
                <a:latin typeface="+mn-lt"/>
                <a:ea typeface="+mn-ea"/>
                <a:cs typeface="+mn-cs"/>
              </a:rPr>
              <a:t> </a:t>
            </a:r>
          </a:p>
          <a:p>
            <a:endParaRPr lang="en-US" sz="1200" kern="1200" dirty="0" smtClean="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err="1" smtClean="0">
                <a:solidFill>
                  <a:schemeClr val="tx1"/>
                </a:solidFill>
                <a:latin typeface="+mn-lt"/>
                <a:ea typeface="+mn-ea"/>
                <a:cs typeface="+mn-cs"/>
              </a:rPr>
              <a:t>Sedd</a:t>
            </a:r>
            <a:r>
              <a:rPr lang="en-US" sz="1200" kern="1200" dirty="0" smtClean="0">
                <a:solidFill>
                  <a:schemeClr val="tx1"/>
                </a:solidFill>
                <a:latin typeface="+mn-lt"/>
                <a:ea typeface="+mn-ea"/>
                <a:cs typeface="+mn-cs"/>
              </a:rPr>
              <a:t>-el-Bahr was a fortified village at Cape </a:t>
            </a:r>
            <a:r>
              <a:rPr lang="en-US" sz="1200" kern="1200" dirty="0" err="1" smtClean="0">
                <a:solidFill>
                  <a:schemeClr val="tx1"/>
                </a:solidFill>
                <a:latin typeface="+mn-lt"/>
                <a:ea typeface="+mn-ea"/>
                <a:cs typeface="+mn-cs"/>
              </a:rPr>
              <a:t>Helles</a:t>
            </a:r>
            <a:r>
              <a:rPr lang="en-US" sz="1200" kern="1200" dirty="0" smtClean="0">
                <a:solidFill>
                  <a:schemeClr val="tx1"/>
                </a:solidFill>
                <a:latin typeface="+mn-lt"/>
                <a:ea typeface="+mn-ea"/>
                <a:cs typeface="+mn-cs"/>
              </a:rPr>
              <a:t>. On 25 April 1915 soldiers from the 86th and 87th Brigades landed at nearby 'V' Beach and were subjected to heavy fire from the Turkish defenders ensconced there. In this image Allied shipping is visible in the distance.</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The wire in this photograph is staked to the ground in a</a:t>
            </a:r>
            <a:r>
              <a:rPr lang="en-US" sz="1200" kern="1200" baseline="0" dirty="0" smtClean="0">
                <a:solidFill>
                  <a:schemeClr val="tx1"/>
                </a:solidFill>
                <a:latin typeface="+mn-lt"/>
                <a:ea typeface="+mn-ea"/>
                <a:cs typeface="+mn-cs"/>
              </a:rPr>
              <a:t> tightly packed series of rows, which would ensnare and slow down advancing troops. Barbed wire was originally invented in the US to be used in fencing in cattle.</a:t>
            </a:r>
            <a:endParaRPr lang="en-US" sz="1200" kern="120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9F0F7986-80EB-0B4F-ABCA-B3D410CB5357}" type="slidenum">
              <a:rPr lang="en-US" smtClean="0"/>
              <a:t>10</a:t>
            </a:fld>
            <a:endParaRPr lang="en-US"/>
          </a:p>
        </p:txBody>
      </p:sp>
    </p:spTree>
    <p:extLst>
      <p:ext uri="{BB962C8B-B14F-4D97-AF65-F5344CB8AC3E}">
        <p14:creationId xmlns:p14="http://schemas.microsoft.com/office/powerpoint/2010/main" val="34700595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Soldiers at Anzac Cove, Gallipoli, 1915</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NAM. 1965-10-209-23 </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On 25 April 1915 soldiers of the Australian and New Zealand Army Corps (ANZAC) landed on the Gallipoli peninsula in Turkey. The small cove in which they landed soon became known as Anzac Cove.</a:t>
            </a:r>
            <a:endParaRPr lang="en-US" baseline="0" dirty="0" smtClean="0"/>
          </a:p>
        </p:txBody>
      </p:sp>
      <p:sp>
        <p:nvSpPr>
          <p:cNvPr id="4" name="Slide Number Placeholder 3"/>
          <p:cNvSpPr>
            <a:spLocks noGrp="1"/>
          </p:cNvSpPr>
          <p:nvPr>
            <p:ph type="sldNum" sz="quarter" idx="10"/>
          </p:nvPr>
        </p:nvSpPr>
        <p:spPr/>
        <p:txBody>
          <a:bodyPr/>
          <a:lstStyle/>
          <a:p>
            <a:fld id="{9F0F7986-80EB-0B4F-ABCA-B3D410CB5357}" type="slidenum">
              <a:rPr lang="en-US" smtClean="0"/>
              <a:t>11</a:t>
            </a:fld>
            <a:endParaRPr lang="en-US"/>
          </a:p>
        </p:txBody>
      </p:sp>
    </p:spTree>
    <p:extLst>
      <p:ext uri="{BB962C8B-B14F-4D97-AF65-F5344CB8AC3E}">
        <p14:creationId xmlns:p14="http://schemas.microsoft.com/office/powerpoint/2010/main" val="34700595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tiff"/><Relationship Id="rId3" Type="http://schemas.openxmlformats.org/officeDocument/2006/relationships/image" Target="../media/image3.jpe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tiff"/><Relationship Id="rId3" Type="http://schemas.openxmlformats.org/officeDocument/2006/relationships/image" Target="../media/image3.jpe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tiff"/><Relationship Id="rId3" Type="http://schemas.openxmlformats.org/officeDocument/2006/relationships/image" Target="../media/image3.jpe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tiff"/><Relationship Id="rId3" Type="http://schemas.openxmlformats.org/officeDocument/2006/relationships/image" Target="../media/image3.jpe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tiff"/><Relationship Id="rId3" Type="http://schemas.openxmlformats.org/officeDocument/2006/relationships/image" Target="../media/image3.jpe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tiff"/><Relationship Id="rId3" Type="http://schemas.openxmlformats.org/officeDocument/2006/relationships/image" Target="../media/image3.jpe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tiff"/><Relationship Id="rId3" Type="http://schemas.openxmlformats.org/officeDocument/2006/relationships/image" Target="../media/image3.jpe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tiff"/><Relationship Id="rId3" Type="http://schemas.openxmlformats.org/officeDocument/2006/relationships/image" Target="../media/image3.jpe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603236"/>
            <a:ext cx="8061626" cy="1470025"/>
          </a:xfrm>
        </p:spPr>
        <p:txBody>
          <a:bodyPr/>
          <a:lstStyle>
            <a:lvl1pPr>
              <a:defRPr b="1"/>
            </a:lvl1pPr>
          </a:lstStyle>
          <a:p>
            <a:r>
              <a:rPr lang="en-GB" dirty="0" smtClean="0"/>
              <a:t>Click to edit Master title style</a:t>
            </a:r>
            <a:endParaRPr lang="en-US" dirty="0"/>
          </a:p>
        </p:txBody>
      </p:sp>
      <p:sp>
        <p:nvSpPr>
          <p:cNvPr id="3" name="Subtitle 2"/>
          <p:cNvSpPr>
            <a:spLocks noGrp="1"/>
          </p:cNvSpPr>
          <p:nvPr>
            <p:ph type="subTitle" idx="1"/>
          </p:nvPr>
        </p:nvSpPr>
        <p:spPr>
          <a:xfrm>
            <a:off x="457200" y="3445917"/>
            <a:ext cx="8061626" cy="1752600"/>
          </a:xfrm>
        </p:spPr>
        <p:txBody>
          <a:bodyPr/>
          <a:lstStyle>
            <a:lvl1pPr marL="0" indent="0" algn="ctr">
              <a:buNone/>
              <a:defRPr>
                <a:solidFill>
                  <a:schemeClr val="tx1">
                    <a:lumMod val="95000"/>
                    <a:lumOff val="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smtClean="0"/>
              <a:t>Click to edit Master subtitle style</a:t>
            </a:r>
            <a:endParaRPr lang="en-US"/>
          </a:p>
        </p:txBody>
      </p:sp>
      <p:sp>
        <p:nvSpPr>
          <p:cNvPr id="4" name="Date Placeholder 3"/>
          <p:cNvSpPr>
            <a:spLocks noGrp="1"/>
          </p:cNvSpPr>
          <p:nvPr>
            <p:ph type="dt" sz="half" idx="10"/>
          </p:nvPr>
        </p:nvSpPr>
        <p:spPr/>
        <p:txBody>
          <a:bodyPr/>
          <a:lstStyle/>
          <a:p>
            <a:fld id="{75FF909F-AE17-5744-B151-6FE46426A19D}" type="datetimeFigureOut">
              <a:rPr lang="en-US" smtClean="0"/>
              <a:pPr/>
              <a:t>21/04/2015</a:t>
            </a:fld>
            <a:endParaRPr lang="en-US"/>
          </a:p>
        </p:txBody>
      </p:sp>
      <p:sp>
        <p:nvSpPr>
          <p:cNvPr id="5" name="Footer Placeholder 4"/>
          <p:cNvSpPr>
            <a:spLocks noGrp="1"/>
          </p:cNvSpPr>
          <p:nvPr>
            <p:ph type="ftr" sz="quarter" idx="11"/>
          </p:nvPr>
        </p:nvSpPr>
        <p:spPr/>
        <p:txBody>
          <a:bodyPr/>
          <a:lstStyle/>
          <a:p>
            <a:endParaRPr lang="en-US"/>
          </a:p>
        </p:txBody>
      </p:sp>
      <p:sp>
        <p:nvSpPr>
          <p:cNvPr id="10" name="Slide Number Placeholder 5"/>
          <p:cNvSpPr>
            <a:spLocks noGrp="1"/>
          </p:cNvSpPr>
          <p:nvPr>
            <p:ph type="sldNum" sz="quarter" idx="12"/>
          </p:nvPr>
        </p:nvSpPr>
        <p:spPr>
          <a:xfrm>
            <a:off x="6553200" y="6356350"/>
            <a:ext cx="1593118" cy="365125"/>
          </a:xfrm>
        </p:spPr>
        <p:txBody>
          <a:bodyPr/>
          <a:lstStyle>
            <a:lvl1pPr algn="r">
              <a:defRPr/>
            </a:lvl1pPr>
          </a:lstStyle>
          <a:p>
            <a:fld id="{46E2D67D-3712-1F46-97E7-21D332A0337A}" type="slidenum">
              <a:rPr lang="en-US" smtClean="0"/>
              <a:pPr/>
              <a:t>‹#›</a:t>
            </a:fld>
            <a:endParaRPr lang="en-US"/>
          </a:p>
        </p:txBody>
      </p:sp>
      <p:pic>
        <p:nvPicPr>
          <p:cNvPr id="6" name="Picture 5" descr="NAM_Logo_Black&amp;Red.jp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454331" y="5489775"/>
            <a:ext cx="1568370" cy="1192183"/>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42374" y="359766"/>
            <a:ext cx="7303943" cy="556364"/>
          </a:xfrm>
        </p:spPr>
        <p:txBody>
          <a:bodyPr>
            <a:noAutofit/>
          </a:bodyPr>
          <a:lstStyle>
            <a:lvl1pPr algn="l">
              <a:defRPr sz="4000" b="1"/>
            </a:lvl1pPr>
          </a:lstStyle>
          <a:p>
            <a:r>
              <a:rPr lang="en-GB" dirty="0" smtClean="0"/>
              <a:t>Click to edit Master title style</a:t>
            </a:r>
            <a:endParaRPr lang="en-US" dirty="0"/>
          </a:p>
        </p:txBody>
      </p:sp>
      <p:sp>
        <p:nvSpPr>
          <p:cNvPr id="3" name="Vertical Text Placeholder 2"/>
          <p:cNvSpPr>
            <a:spLocks noGrp="1"/>
          </p:cNvSpPr>
          <p:nvPr>
            <p:ph type="body" orient="vert" idx="1"/>
          </p:nvPr>
        </p:nvSpPr>
        <p:spPr>
          <a:xfrm>
            <a:off x="166562" y="1600200"/>
            <a:ext cx="7979756" cy="4525963"/>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75FF909F-AE17-5744-B151-6FE46426A19D}" type="datetimeFigureOut">
              <a:rPr lang="en-US" smtClean="0"/>
              <a:pPr/>
              <a:t>21/04/2015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6553200" y="6356350"/>
            <a:ext cx="1593118" cy="365125"/>
          </a:xfrm>
        </p:spPr>
        <p:txBody>
          <a:bodyPr/>
          <a:lstStyle>
            <a:lvl1pPr algn="r">
              <a:defRPr/>
            </a:lvl1pPr>
          </a:lstStyle>
          <a:p>
            <a:fld id="{46E2D67D-3712-1F46-97E7-21D332A0337A}" type="slidenum">
              <a:rPr lang="en-US" smtClean="0"/>
              <a:pPr/>
              <a:t>‹#›</a:t>
            </a:fld>
            <a:endParaRPr lang="en-US"/>
          </a:p>
        </p:txBody>
      </p:sp>
      <p:pic>
        <p:nvPicPr>
          <p:cNvPr id="9" name="Picture 8" descr="arrow.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57200" y="359766"/>
            <a:ext cx="385175" cy="556364"/>
          </a:xfrm>
          <a:prstGeom prst="rect">
            <a:avLst/>
          </a:prstGeom>
        </p:spPr>
      </p:pic>
      <p:pic>
        <p:nvPicPr>
          <p:cNvPr id="11" name="Picture 10" descr="NAM_Logo_Black&amp;Red.jp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017743" y="5972078"/>
            <a:ext cx="1055902" cy="802635"/>
          </a:xfrm>
          <a:prstGeom prst="rect">
            <a:avLst/>
          </a:prstGeom>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229279" y="274638"/>
            <a:ext cx="1965326" cy="5851525"/>
          </a:xfrm>
        </p:spPr>
        <p:txBody>
          <a:bodyPr vert="eaVert"/>
          <a:lstStyle/>
          <a:p>
            <a:r>
              <a:rPr lang="en-GB" smtClean="0"/>
              <a:t>Click to edit Master title style</a:t>
            </a:r>
            <a:endParaRPr lang="en-US"/>
          </a:p>
        </p:txBody>
      </p:sp>
      <p:sp>
        <p:nvSpPr>
          <p:cNvPr id="3" name="Vertical Text Placeholder 2"/>
          <p:cNvSpPr>
            <a:spLocks noGrp="1"/>
          </p:cNvSpPr>
          <p:nvPr>
            <p:ph type="body" orient="vert" idx="1"/>
          </p:nvPr>
        </p:nvSpPr>
        <p:spPr>
          <a:xfrm>
            <a:off x="145742" y="274638"/>
            <a:ext cx="5750400" cy="5851525"/>
          </a:xfrm>
        </p:spPr>
        <p:txBody>
          <a:bodyPr vert="eaVert"/>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4" name="Date Placeholder 3"/>
          <p:cNvSpPr>
            <a:spLocks noGrp="1"/>
          </p:cNvSpPr>
          <p:nvPr>
            <p:ph type="dt" sz="half" idx="10"/>
          </p:nvPr>
        </p:nvSpPr>
        <p:spPr/>
        <p:txBody>
          <a:bodyPr/>
          <a:lstStyle/>
          <a:p>
            <a:fld id="{75FF909F-AE17-5744-B151-6FE46426A19D}" type="datetimeFigureOut">
              <a:rPr lang="en-US" smtClean="0"/>
              <a:pPr/>
              <a:t>21/04/2015</a:t>
            </a:fld>
            <a:endParaRPr lang="en-US"/>
          </a:p>
        </p:txBody>
      </p:sp>
      <p:sp>
        <p:nvSpPr>
          <p:cNvPr id="5" name="Footer Placeholder 4"/>
          <p:cNvSpPr>
            <a:spLocks noGrp="1"/>
          </p:cNvSpPr>
          <p:nvPr>
            <p:ph type="ftr" sz="quarter" idx="11"/>
          </p:nvPr>
        </p:nvSpPr>
        <p:spPr/>
        <p:txBody>
          <a:bodyPr/>
          <a:lstStyle/>
          <a:p>
            <a:endParaRPr lang="en-US"/>
          </a:p>
        </p:txBody>
      </p:sp>
      <p:sp>
        <p:nvSpPr>
          <p:cNvPr id="9" name="Slide Number Placeholder 5"/>
          <p:cNvSpPr>
            <a:spLocks noGrp="1"/>
          </p:cNvSpPr>
          <p:nvPr>
            <p:ph type="sldNum" sz="quarter" idx="12"/>
          </p:nvPr>
        </p:nvSpPr>
        <p:spPr>
          <a:xfrm>
            <a:off x="6553200" y="6356350"/>
            <a:ext cx="1593118" cy="365125"/>
          </a:xfrm>
        </p:spPr>
        <p:txBody>
          <a:bodyPr/>
          <a:lstStyle>
            <a:lvl1pPr algn="r">
              <a:defRPr/>
            </a:lvl1pPr>
          </a:lstStyle>
          <a:p>
            <a:fld id="{46E2D67D-3712-1F46-97E7-21D332A0337A}" type="slidenum">
              <a:rPr lang="en-US" smtClean="0"/>
              <a:pPr/>
              <a:t>‹#›</a:t>
            </a:fld>
            <a:endParaRPr lang="en-US"/>
          </a:p>
        </p:txBody>
      </p:sp>
      <p:pic>
        <p:nvPicPr>
          <p:cNvPr id="11" name="Picture 10" descr="NAM_Logo_Black&amp;Red.jp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017743" y="5972078"/>
            <a:ext cx="1055902" cy="802635"/>
          </a:xfrm>
          <a:prstGeom prst="rect">
            <a:avLst/>
          </a:prstGeom>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cluding Slide">
    <p:spTree>
      <p:nvGrpSpPr>
        <p:cNvPr id="1" name=""/>
        <p:cNvGrpSpPr/>
        <p:nvPr/>
      </p:nvGrpSpPr>
      <p:grpSpPr>
        <a:xfrm>
          <a:off x="0" y="0"/>
          <a:ext cx="0" cy="0"/>
          <a:chOff x="0" y="0"/>
          <a:chExt cx="0" cy="0"/>
        </a:xfrm>
      </p:grpSpPr>
      <p:sp>
        <p:nvSpPr>
          <p:cNvPr id="2" name="Title 1"/>
          <p:cNvSpPr>
            <a:spLocks noGrp="1"/>
          </p:cNvSpPr>
          <p:nvPr>
            <p:ph type="title"/>
          </p:nvPr>
        </p:nvSpPr>
        <p:spPr>
          <a:xfrm>
            <a:off x="457200" y="1249264"/>
            <a:ext cx="8229600" cy="1143000"/>
          </a:xfrm>
        </p:spPr>
        <p:txBody>
          <a:bodyPr/>
          <a:lstStyle>
            <a:lvl1pPr>
              <a:defRPr b="1"/>
            </a:lvl1pPr>
          </a:lstStyle>
          <a:p>
            <a:r>
              <a:rPr lang="en-GB" smtClean="0"/>
              <a:t>Click to edit Master title style</a:t>
            </a:r>
            <a:endParaRPr lang="en-US"/>
          </a:p>
        </p:txBody>
      </p:sp>
      <p:sp>
        <p:nvSpPr>
          <p:cNvPr id="3" name="Date Placeholder 2"/>
          <p:cNvSpPr>
            <a:spLocks noGrp="1"/>
          </p:cNvSpPr>
          <p:nvPr>
            <p:ph type="dt" sz="half" idx="10"/>
          </p:nvPr>
        </p:nvSpPr>
        <p:spPr/>
        <p:txBody>
          <a:bodyPr/>
          <a:lstStyle/>
          <a:p>
            <a:fld id="{75FF909F-AE17-5744-B151-6FE46426A19D}" type="datetimeFigureOut">
              <a:rPr lang="en-US" smtClean="0"/>
              <a:pPr/>
              <a:t>21/04/2015</a:t>
            </a:fld>
            <a:endParaRPr lang="en-US"/>
          </a:p>
        </p:txBody>
      </p:sp>
      <p:sp>
        <p:nvSpPr>
          <p:cNvPr id="4" name="Footer Placeholder 3"/>
          <p:cNvSpPr>
            <a:spLocks noGrp="1"/>
          </p:cNvSpPr>
          <p:nvPr>
            <p:ph type="ftr" sz="quarter" idx="11"/>
          </p:nvPr>
        </p:nvSpPr>
        <p:spPr/>
        <p:txBody>
          <a:bodyPr/>
          <a:lstStyle/>
          <a:p>
            <a:endParaRPr lang="en-US"/>
          </a:p>
        </p:txBody>
      </p:sp>
      <p:sp>
        <p:nvSpPr>
          <p:cNvPr id="8" name="Slide Number Placeholder 5"/>
          <p:cNvSpPr>
            <a:spLocks noGrp="1"/>
          </p:cNvSpPr>
          <p:nvPr>
            <p:ph type="sldNum" sz="quarter" idx="12"/>
          </p:nvPr>
        </p:nvSpPr>
        <p:spPr>
          <a:xfrm>
            <a:off x="6553200" y="6356350"/>
            <a:ext cx="1593118" cy="365125"/>
          </a:xfrm>
        </p:spPr>
        <p:txBody>
          <a:bodyPr/>
          <a:lstStyle>
            <a:lvl1pPr algn="r">
              <a:defRPr/>
            </a:lvl1pPr>
          </a:lstStyle>
          <a:p>
            <a:fld id="{46E2D67D-3712-1F46-97E7-21D332A0337A}" type="slidenum">
              <a:rPr lang="en-US" smtClean="0"/>
              <a:pPr/>
              <a:t>‹#›</a:t>
            </a:fld>
            <a:endParaRPr lang="en-US"/>
          </a:p>
        </p:txBody>
      </p:sp>
      <p:sp>
        <p:nvSpPr>
          <p:cNvPr id="10" name="Text Placeholder 9"/>
          <p:cNvSpPr>
            <a:spLocks noGrp="1"/>
          </p:cNvSpPr>
          <p:nvPr>
            <p:ph type="body" sz="quarter" idx="13"/>
          </p:nvPr>
        </p:nvSpPr>
        <p:spPr>
          <a:xfrm>
            <a:off x="457200" y="2612916"/>
            <a:ext cx="8229600" cy="2296422"/>
          </a:xfrm>
        </p:spPr>
        <p:txBody>
          <a:body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pic>
        <p:nvPicPr>
          <p:cNvPr id="9" name="Picture 8" descr="NAM_Logo_Black&amp;Red.jp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017743" y="5972078"/>
            <a:ext cx="1055902" cy="802635"/>
          </a:xfrm>
          <a:prstGeom prst="rect">
            <a:avLst/>
          </a:prstGeom>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75FF909F-AE17-5744-B151-6FE46426A19D}" type="datetimeFigureOut">
              <a:rPr lang="en-US" smtClean="0"/>
              <a:pPr/>
              <a:t>21/04/2015</a:t>
            </a:fld>
            <a:endParaRPr lang="en-US"/>
          </a:p>
        </p:txBody>
      </p:sp>
      <p:sp>
        <p:nvSpPr>
          <p:cNvPr id="4" name="Footer Placeholder 3"/>
          <p:cNvSpPr>
            <a:spLocks noGrp="1"/>
          </p:cNvSpPr>
          <p:nvPr>
            <p:ph type="ftr" sz="quarter" idx="11"/>
          </p:nvPr>
        </p:nvSpPr>
        <p:spPr/>
        <p:txBody>
          <a:bodyPr/>
          <a:lstStyle/>
          <a:p>
            <a:endParaRPr lang="en-US"/>
          </a:p>
        </p:txBody>
      </p:sp>
      <p:sp>
        <p:nvSpPr>
          <p:cNvPr id="8" name="Slide Number Placeholder 5"/>
          <p:cNvSpPr>
            <a:spLocks noGrp="1"/>
          </p:cNvSpPr>
          <p:nvPr>
            <p:ph type="sldNum" sz="quarter" idx="12"/>
          </p:nvPr>
        </p:nvSpPr>
        <p:spPr>
          <a:xfrm>
            <a:off x="6553200" y="6356350"/>
            <a:ext cx="1593118" cy="365125"/>
          </a:xfrm>
        </p:spPr>
        <p:txBody>
          <a:bodyPr/>
          <a:lstStyle>
            <a:lvl1pPr algn="r">
              <a:defRPr/>
            </a:lvl1pPr>
          </a:lstStyle>
          <a:p>
            <a:fld id="{46E2D67D-3712-1F46-97E7-21D332A0337A}"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42374" y="359766"/>
            <a:ext cx="7350399" cy="556364"/>
          </a:xfrm>
        </p:spPr>
        <p:txBody>
          <a:bodyPr>
            <a:noAutofit/>
          </a:bodyPr>
          <a:lstStyle>
            <a:lvl1pPr algn="l">
              <a:defRPr sz="4000" b="1">
                <a:latin typeface="Arial"/>
                <a:cs typeface="Arial"/>
              </a:defRPr>
            </a:lvl1pPr>
          </a:lstStyle>
          <a:p>
            <a:r>
              <a:rPr lang="en-GB" dirty="0" smtClean="0"/>
              <a:t>Click to edit Master title style</a:t>
            </a:r>
            <a:endParaRPr lang="en-US" dirty="0"/>
          </a:p>
        </p:txBody>
      </p:sp>
      <p:sp>
        <p:nvSpPr>
          <p:cNvPr id="3" name="Content Placeholder 2"/>
          <p:cNvSpPr>
            <a:spLocks noGrp="1"/>
          </p:cNvSpPr>
          <p:nvPr>
            <p:ph idx="1"/>
          </p:nvPr>
        </p:nvSpPr>
        <p:spPr>
          <a:xfrm>
            <a:off x="457200" y="1600200"/>
            <a:ext cx="7735574" cy="4525963"/>
          </a:xfrm>
        </p:spPr>
        <p:txBody>
          <a:body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4" name="Date Placeholder 3"/>
          <p:cNvSpPr>
            <a:spLocks noGrp="1"/>
          </p:cNvSpPr>
          <p:nvPr>
            <p:ph type="dt" sz="half" idx="10"/>
          </p:nvPr>
        </p:nvSpPr>
        <p:spPr/>
        <p:txBody>
          <a:bodyPr/>
          <a:lstStyle/>
          <a:p>
            <a:fld id="{75FF909F-AE17-5744-B151-6FE46426A19D}" type="datetimeFigureOut">
              <a:rPr lang="en-US" smtClean="0"/>
              <a:pPr/>
              <a:t>21/04/2015</a:t>
            </a:fld>
            <a:endParaRPr lang="en-US"/>
          </a:p>
        </p:txBody>
      </p:sp>
      <p:sp>
        <p:nvSpPr>
          <p:cNvPr id="5" name="Footer Placeholder 4"/>
          <p:cNvSpPr>
            <a:spLocks noGrp="1"/>
          </p:cNvSpPr>
          <p:nvPr>
            <p:ph type="ftr" sz="quarter" idx="11"/>
          </p:nvPr>
        </p:nvSpPr>
        <p:spPr/>
        <p:txBody>
          <a:bodyPr/>
          <a:lstStyle/>
          <a:p>
            <a:endParaRPr lang="en-US"/>
          </a:p>
        </p:txBody>
      </p:sp>
      <p:pic>
        <p:nvPicPr>
          <p:cNvPr id="9" name="Picture 8" descr="arrow.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57200" y="359766"/>
            <a:ext cx="385175" cy="556364"/>
          </a:xfrm>
          <a:prstGeom prst="rect">
            <a:avLst/>
          </a:prstGeom>
        </p:spPr>
      </p:pic>
      <p:sp>
        <p:nvSpPr>
          <p:cNvPr id="10" name="Slide Number Placeholder 5"/>
          <p:cNvSpPr>
            <a:spLocks noGrp="1"/>
          </p:cNvSpPr>
          <p:nvPr>
            <p:ph type="sldNum" sz="quarter" idx="12"/>
          </p:nvPr>
        </p:nvSpPr>
        <p:spPr>
          <a:xfrm>
            <a:off x="6553200" y="6356350"/>
            <a:ext cx="1593118" cy="365125"/>
          </a:xfrm>
        </p:spPr>
        <p:txBody>
          <a:bodyPr/>
          <a:lstStyle>
            <a:lvl1pPr algn="r">
              <a:defRPr/>
            </a:lvl1pPr>
          </a:lstStyle>
          <a:p>
            <a:fld id="{46E2D67D-3712-1F46-97E7-21D332A0337A}" type="slidenum">
              <a:rPr lang="en-US" smtClean="0"/>
              <a:pPr/>
              <a:t>‹#›</a:t>
            </a:fld>
            <a:endParaRPr lang="en-US"/>
          </a:p>
        </p:txBody>
      </p:sp>
      <p:pic>
        <p:nvPicPr>
          <p:cNvPr id="12" name="Picture 11" descr="NAM_Logo_Black&amp;Red.jp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017743" y="5972078"/>
            <a:ext cx="1055902" cy="802635"/>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31148" y="4406900"/>
            <a:ext cx="8061626" cy="1362075"/>
          </a:xfrm>
        </p:spPr>
        <p:txBody>
          <a:bodyPr anchor="t"/>
          <a:lstStyle>
            <a:lvl1pPr algn="l">
              <a:defRPr sz="4000" b="1" cap="all">
                <a:latin typeface="Arial"/>
                <a:cs typeface="Arial"/>
              </a:defRPr>
            </a:lvl1pPr>
          </a:lstStyle>
          <a:p>
            <a:r>
              <a:rPr lang="en-GB" dirty="0" smtClean="0"/>
              <a:t>Click to edit Master title style</a:t>
            </a:r>
            <a:endParaRPr lang="en-US" dirty="0"/>
          </a:p>
        </p:txBody>
      </p:sp>
      <p:sp>
        <p:nvSpPr>
          <p:cNvPr id="3" name="Text Placeholder 2"/>
          <p:cNvSpPr>
            <a:spLocks noGrp="1"/>
          </p:cNvSpPr>
          <p:nvPr>
            <p:ph type="body" idx="1"/>
          </p:nvPr>
        </p:nvSpPr>
        <p:spPr>
          <a:xfrm>
            <a:off x="131150" y="2906713"/>
            <a:ext cx="8061624" cy="1500187"/>
          </a:xfrm>
        </p:spPr>
        <p:txBody>
          <a:bodyPr anchor="b"/>
          <a:lstStyle>
            <a:lvl1pPr marL="0" indent="0">
              <a:buNone/>
              <a:defRPr sz="2000">
                <a:solidFill>
                  <a:schemeClr val="tx1">
                    <a:tint val="75000"/>
                  </a:schemeClr>
                </a:solidFill>
                <a:latin typeface="Arial"/>
                <a:cs typeface="Aria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dirty="0" smtClean="0"/>
              <a:t>Click to edit Master text styles</a:t>
            </a:r>
          </a:p>
        </p:txBody>
      </p:sp>
      <p:sp>
        <p:nvSpPr>
          <p:cNvPr id="4" name="Date Placeholder 3"/>
          <p:cNvSpPr>
            <a:spLocks noGrp="1"/>
          </p:cNvSpPr>
          <p:nvPr>
            <p:ph type="dt" sz="half" idx="10"/>
          </p:nvPr>
        </p:nvSpPr>
        <p:spPr/>
        <p:txBody>
          <a:bodyPr/>
          <a:lstStyle/>
          <a:p>
            <a:fld id="{75FF909F-AE17-5744-B151-6FE46426A19D}" type="datetimeFigureOut">
              <a:rPr lang="en-US" smtClean="0"/>
              <a:pPr/>
              <a:t>21/04/2015</a:t>
            </a:fld>
            <a:endParaRPr lang="en-US"/>
          </a:p>
        </p:txBody>
      </p:sp>
      <p:sp>
        <p:nvSpPr>
          <p:cNvPr id="5" name="Footer Placeholder 4"/>
          <p:cNvSpPr>
            <a:spLocks noGrp="1"/>
          </p:cNvSpPr>
          <p:nvPr>
            <p:ph type="ftr" sz="quarter" idx="11"/>
          </p:nvPr>
        </p:nvSpPr>
        <p:spPr/>
        <p:txBody>
          <a:bodyPr/>
          <a:lstStyle/>
          <a:p>
            <a:endParaRPr lang="en-US"/>
          </a:p>
        </p:txBody>
      </p:sp>
      <p:pic>
        <p:nvPicPr>
          <p:cNvPr id="9" name="Picture 8" descr="arrow.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57200" y="359766"/>
            <a:ext cx="385175" cy="556364"/>
          </a:xfrm>
          <a:prstGeom prst="rect">
            <a:avLst/>
          </a:prstGeom>
        </p:spPr>
      </p:pic>
      <p:sp>
        <p:nvSpPr>
          <p:cNvPr id="10" name="Slide Number Placeholder 5"/>
          <p:cNvSpPr>
            <a:spLocks noGrp="1"/>
          </p:cNvSpPr>
          <p:nvPr>
            <p:ph type="sldNum" sz="quarter" idx="12"/>
          </p:nvPr>
        </p:nvSpPr>
        <p:spPr>
          <a:xfrm>
            <a:off x="6553200" y="6356350"/>
            <a:ext cx="1593118" cy="365125"/>
          </a:xfrm>
        </p:spPr>
        <p:txBody>
          <a:bodyPr/>
          <a:lstStyle>
            <a:lvl1pPr algn="r">
              <a:defRPr/>
            </a:lvl1pPr>
          </a:lstStyle>
          <a:p>
            <a:fld id="{46E2D67D-3712-1F46-97E7-21D332A0337A}" type="slidenum">
              <a:rPr lang="en-US" smtClean="0"/>
              <a:pPr/>
              <a:t>‹#›</a:t>
            </a:fld>
            <a:endParaRPr lang="en-US"/>
          </a:p>
        </p:txBody>
      </p:sp>
      <p:pic>
        <p:nvPicPr>
          <p:cNvPr id="12" name="Picture 11" descr="NAM_Logo_Black&amp;Red.jp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017743" y="5972078"/>
            <a:ext cx="1055902" cy="802635"/>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42374" y="359766"/>
            <a:ext cx="7293534" cy="556364"/>
          </a:xfrm>
        </p:spPr>
        <p:txBody>
          <a:bodyPr>
            <a:noAutofit/>
          </a:bodyPr>
          <a:lstStyle>
            <a:lvl1pPr algn="l">
              <a:defRPr sz="4000" b="1">
                <a:latin typeface="Arial"/>
                <a:cs typeface="Arial"/>
              </a:defRPr>
            </a:lvl1pPr>
          </a:lstStyle>
          <a:p>
            <a:r>
              <a:rPr lang="en-GB" dirty="0" smtClean="0"/>
              <a:t>Click to edit Master title style</a:t>
            </a:r>
            <a:endParaRPr lang="en-US" dirty="0"/>
          </a:p>
        </p:txBody>
      </p:sp>
      <p:sp>
        <p:nvSpPr>
          <p:cNvPr id="3" name="Content Placeholder 2"/>
          <p:cNvSpPr>
            <a:spLocks noGrp="1"/>
          </p:cNvSpPr>
          <p:nvPr>
            <p:ph sz="half" idx="1"/>
          </p:nvPr>
        </p:nvSpPr>
        <p:spPr>
          <a:xfrm>
            <a:off x="176972" y="1600200"/>
            <a:ext cx="3767936" cy="4525963"/>
          </a:xfrm>
        </p:spPr>
        <p:txBody>
          <a:bodyPr/>
          <a:lstStyle>
            <a:lvl1pPr>
              <a:defRPr sz="2800">
                <a:latin typeface="Arial"/>
                <a:cs typeface="Arial"/>
              </a:defRPr>
            </a:lvl1pPr>
            <a:lvl2pPr>
              <a:defRPr sz="2400">
                <a:latin typeface="Arial"/>
                <a:cs typeface="Arial"/>
              </a:defRPr>
            </a:lvl2pPr>
            <a:lvl3pPr>
              <a:defRPr sz="2000">
                <a:latin typeface="Arial"/>
                <a:cs typeface="Arial"/>
              </a:defRPr>
            </a:lvl3pPr>
            <a:lvl4pPr>
              <a:defRPr sz="1800">
                <a:latin typeface="Arial"/>
                <a:cs typeface="Arial"/>
              </a:defRPr>
            </a:lvl4pPr>
            <a:lvl5pPr>
              <a:defRPr sz="1800">
                <a:latin typeface="Arial"/>
                <a:cs typeface="Arial"/>
              </a:defRPr>
            </a:lvl5pPr>
            <a:lvl6pPr>
              <a:defRPr sz="1800"/>
            </a:lvl6pPr>
            <a:lvl7pPr>
              <a:defRPr sz="1800"/>
            </a:lvl7pPr>
            <a:lvl8pPr>
              <a:defRPr sz="1800"/>
            </a:lvl8pPr>
            <a:lvl9pPr>
              <a:defRPr sz="1800"/>
            </a:lvl9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4" name="Content Placeholder 3"/>
          <p:cNvSpPr>
            <a:spLocks noGrp="1"/>
          </p:cNvSpPr>
          <p:nvPr>
            <p:ph sz="half" idx="2"/>
          </p:nvPr>
        </p:nvSpPr>
        <p:spPr>
          <a:xfrm>
            <a:off x="4367972" y="1600200"/>
            <a:ext cx="3767936" cy="4525963"/>
          </a:xfrm>
        </p:spPr>
        <p:txBody>
          <a:bodyPr/>
          <a:lstStyle>
            <a:lvl1pPr>
              <a:defRPr sz="2800">
                <a:latin typeface="Arial"/>
                <a:cs typeface="Arial"/>
              </a:defRPr>
            </a:lvl1pPr>
            <a:lvl2pPr>
              <a:defRPr sz="2400">
                <a:latin typeface="Arial"/>
                <a:cs typeface="Arial"/>
              </a:defRPr>
            </a:lvl2pPr>
            <a:lvl3pPr>
              <a:defRPr sz="2000">
                <a:latin typeface="Arial"/>
                <a:cs typeface="Arial"/>
              </a:defRPr>
            </a:lvl3pPr>
            <a:lvl4pPr>
              <a:defRPr sz="1800">
                <a:latin typeface="Arial"/>
                <a:cs typeface="Arial"/>
              </a:defRPr>
            </a:lvl4pPr>
            <a:lvl5pPr>
              <a:defRPr sz="1800">
                <a:latin typeface="Arial"/>
                <a:cs typeface="Arial"/>
              </a:defRPr>
            </a:lvl5pPr>
            <a:lvl6pPr>
              <a:defRPr sz="1800"/>
            </a:lvl6pPr>
            <a:lvl7pPr>
              <a:defRPr sz="1800"/>
            </a:lvl7pPr>
            <a:lvl8pPr>
              <a:defRPr sz="1800"/>
            </a:lvl8pPr>
            <a:lvl9pPr>
              <a:defRPr sz="1800"/>
            </a:lvl9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5" name="Date Placeholder 4"/>
          <p:cNvSpPr>
            <a:spLocks noGrp="1"/>
          </p:cNvSpPr>
          <p:nvPr>
            <p:ph type="dt" sz="half" idx="10"/>
          </p:nvPr>
        </p:nvSpPr>
        <p:spPr/>
        <p:txBody>
          <a:bodyPr/>
          <a:lstStyle/>
          <a:p>
            <a:fld id="{75FF909F-AE17-5744-B151-6FE46426A19D}" type="datetimeFigureOut">
              <a:rPr lang="en-US" smtClean="0"/>
              <a:pPr/>
              <a:t>21/04/2015</a:t>
            </a:fld>
            <a:endParaRPr lang="en-US"/>
          </a:p>
        </p:txBody>
      </p:sp>
      <p:sp>
        <p:nvSpPr>
          <p:cNvPr id="6" name="Footer Placeholder 5"/>
          <p:cNvSpPr>
            <a:spLocks noGrp="1"/>
          </p:cNvSpPr>
          <p:nvPr>
            <p:ph type="ftr" sz="quarter" idx="11"/>
          </p:nvPr>
        </p:nvSpPr>
        <p:spPr/>
        <p:txBody>
          <a:bodyPr/>
          <a:lstStyle/>
          <a:p>
            <a:endParaRPr lang="en-US"/>
          </a:p>
        </p:txBody>
      </p:sp>
      <p:pic>
        <p:nvPicPr>
          <p:cNvPr id="10" name="Picture 9" descr="arrow.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57200" y="359766"/>
            <a:ext cx="385175" cy="556364"/>
          </a:xfrm>
          <a:prstGeom prst="rect">
            <a:avLst/>
          </a:prstGeom>
        </p:spPr>
      </p:pic>
      <p:sp>
        <p:nvSpPr>
          <p:cNvPr id="11" name="Slide Number Placeholder 5"/>
          <p:cNvSpPr>
            <a:spLocks noGrp="1"/>
          </p:cNvSpPr>
          <p:nvPr>
            <p:ph type="sldNum" sz="quarter" idx="12"/>
          </p:nvPr>
        </p:nvSpPr>
        <p:spPr>
          <a:xfrm>
            <a:off x="6553200" y="6356350"/>
            <a:ext cx="1593118" cy="365125"/>
          </a:xfrm>
        </p:spPr>
        <p:txBody>
          <a:bodyPr/>
          <a:lstStyle>
            <a:lvl1pPr algn="r">
              <a:defRPr/>
            </a:lvl1pPr>
          </a:lstStyle>
          <a:p>
            <a:fld id="{46E2D67D-3712-1F46-97E7-21D332A0337A}" type="slidenum">
              <a:rPr lang="en-US" smtClean="0"/>
              <a:pPr/>
              <a:t>‹#›</a:t>
            </a:fld>
            <a:endParaRPr lang="en-US"/>
          </a:p>
        </p:txBody>
      </p:sp>
      <p:pic>
        <p:nvPicPr>
          <p:cNvPr id="13" name="Picture 12" descr="NAM_Logo_Black&amp;Red.jp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017743" y="5972078"/>
            <a:ext cx="1055902" cy="802635"/>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2375" y="359766"/>
            <a:ext cx="7303893" cy="556364"/>
          </a:xfrm>
        </p:spPr>
        <p:txBody>
          <a:bodyPr>
            <a:noAutofit/>
          </a:bodyPr>
          <a:lstStyle>
            <a:lvl1pPr algn="l">
              <a:defRPr sz="4000" b="1"/>
            </a:lvl1pPr>
          </a:lstStyle>
          <a:p>
            <a:r>
              <a:rPr lang="en-GB" dirty="0" smtClean="0"/>
              <a:t>Click to edit Master title style</a:t>
            </a:r>
            <a:endParaRPr lang="en-US" dirty="0"/>
          </a:p>
        </p:txBody>
      </p:sp>
      <p:sp>
        <p:nvSpPr>
          <p:cNvPr id="3" name="Text Placeholder 2"/>
          <p:cNvSpPr>
            <a:spLocks noGrp="1"/>
          </p:cNvSpPr>
          <p:nvPr>
            <p:ph type="body" idx="1"/>
          </p:nvPr>
        </p:nvSpPr>
        <p:spPr>
          <a:xfrm>
            <a:off x="166562" y="1535113"/>
            <a:ext cx="3790344"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smtClean="0"/>
              <a:t>Click to edit Master text styles</a:t>
            </a:r>
          </a:p>
        </p:txBody>
      </p:sp>
      <p:sp>
        <p:nvSpPr>
          <p:cNvPr id="4" name="Content Placeholder 3"/>
          <p:cNvSpPr>
            <a:spLocks noGrp="1"/>
          </p:cNvSpPr>
          <p:nvPr>
            <p:ph sz="half" idx="2"/>
          </p:nvPr>
        </p:nvSpPr>
        <p:spPr>
          <a:xfrm>
            <a:off x="166562" y="2174875"/>
            <a:ext cx="3790344"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5" name="Text Placeholder 4"/>
          <p:cNvSpPr>
            <a:spLocks noGrp="1"/>
          </p:cNvSpPr>
          <p:nvPr>
            <p:ph type="body" sz="quarter" idx="3"/>
          </p:nvPr>
        </p:nvSpPr>
        <p:spPr>
          <a:xfrm>
            <a:off x="4354437" y="1535113"/>
            <a:ext cx="379183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354437" y="2174875"/>
            <a:ext cx="379183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7" name="Date Placeholder 6"/>
          <p:cNvSpPr>
            <a:spLocks noGrp="1"/>
          </p:cNvSpPr>
          <p:nvPr>
            <p:ph type="dt" sz="half" idx="10"/>
          </p:nvPr>
        </p:nvSpPr>
        <p:spPr/>
        <p:txBody>
          <a:bodyPr/>
          <a:lstStyle/>
          <a:p>
            <a:fld id="{75FF909F-AE17-5744-B151-6FE46426A19D}" type="datetimeFigureOut">
              <a:rPr lang="en-US" smtClean="0"/>
              <a:pPr/>
              <a:t>21/04/2015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a:xfrm>
            <a:off x="6553200" y="6356350"/>
            <a:ext cx="1593068" cy="365125"/>
          </a:xfrm>
        </p:spPr>
        <p:txBody>
          <a:bodyPr/>
          <a:lstStyle/>
          <a:p>
            <a:fld id="{46E2D67D-3712-1F46-97E7-21D332A0337A}" type="slidenum">
              <a:rPr lang="en-US" smtClean="0"/>
              <a:pPr/>
              <a:t>‹#›</a:t>
            </a:fld>
            <a:endParaRPr lang="en-US"/>
          </a:p>
        </p:txBody>
      </p:sp>
      <p:pic>
        <p:nvPicPr>
          <p:cNvPr id="12" name="Picture 11" descr="arrow.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57200" y="359766"/>
            <a:ext cx="385175" cy="556364"/>
          </a:xfrm>
          <a:prstGeom prst="rect">
            <a:avLst/>
          </a:prstGeom>
        </p:spPr>
      </p:pic>
      <p:pic>
        <p:nvPicPr>
          <p:cNvPr id="14" name="Picture 13" descr="NAM_Logo_Black&amp;Red.jp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017743" y="5972078"/>
            <a:ext cx="1055902" cy="802635"/>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42375" y="359766"/>
            <a:ext cx="7298348" cy="556364"/>
          </a:xfrm>
        </p:spPr>
        <p:txBody>
          <a:bodyPr>
            <a:noAutofit/>
          </a:bodyPr>
          <a:lstStyle>
            <a:lvl1pPr algn="l">
              <a:defRPr sz="4000" b="1"/>
            </a:lvl1pPr>
          </a:lstStyle>
          <a:p>
            <a:r>
              <a:rPr lang="en-GB" dirty="0" smtClean="0"/>
              <a:t>Click to edit Master title style</a:t>
            </a:r>
            <a:endParaRPr lang="en-US" dirty="0"/>
          </a:p>
        </p:txBody>
      </p:sp>
      <p:sp>
        <p:nvSpPr>
          <p:cNvPr id="3" name="Date Placeholder 2"/>
          <p:cNvSpPr>
            <a:spLocks noGrp="1"/>
          </p:cNvSpPr>
          <p:nvPr>
            <p:ph type="dt" sz="half" idx="10"/>
          </p:nvPr>
        </p:nvSpPr>
        <p:spPr/>
        <p:txBody>
          <a:bodyPr/>
          <a:lstStyle/>
          <a:p>
            <a:fld id="{75FF909F-AE17-5744-B151-6FE46426A19D}" type="datetimeFigureOut">
              <a:rPr lang="en-US" smtClean="0"/>
              <a:pPr/>
              <a:t>21/04/2015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a:xfrm>
            <a:off x="6553200" y="6356350"/>
            <a:ext cx="1587523" cy="365125"/>
          </a:xfrm>
        </p:spPr>
        <p:txBody>
          <a:bodyPr/>
          <a:lstStyle/>
          <a:p>
            <a:fld id="{46E2D67D-3712-1F46-97E7-21D332A0337A}" type="slidenum">
              <a:rPr lang="en-US" smtClean="0"/>
              <a:pPr/>
              <a:t>‹#›</a:t>
            </a:fld>
            <a:endParaRPr lang="en-US"/>
          </a:p>
        </p:txBody>
      </p:sp>
      <p:pic>
        <p:nvPicPr>
          <p:cNvPr id="8" name="Picture 7" descr="arrow.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57200" y="359766"/>
            <a:ext cx="385175" cy="556364"/>
          </a:xfrm>
          <a:prstGeom prst="rect">
            <a:avLst/>
          </a:prstGeom>
        </p:spPr>
      </p:pic>
      <p:pic>
        <p:nvPicPr>
          <p:cNvPr id="10" name="Picture 9" descr="NAM_Logo_Black&amp;Red.jp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017743" y="5972078"/>
            <a:ext cx="1055902" cy="802635"/>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Branded Sl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FF909F-AE17-5744-B151-6FE46426A19D}" type="datetimeFigureOut">
              <a:rPr lang="en-US" smtClean="0"/>
              <a:pPr/>
              <a:t>21/04/2015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6553200" y="6356350"/>
            <a:ext cx="1592440" cy="365125"/>
          </a:xfrm>
        </p:spPr>
        <p:txBody>
          <a:bodyPr/>
          <a:lstStyle/>
          <a:p>
            <a:fld id="{46E2D67D-3712-1F46-97E7-21D332A0337A}" type="slidenum">
              <a:rPr lang="en-US" smtClean="0"/>
              <a:pPr/>
              <a:t>‹#›</a:t>
            </a:fld>
            <a:endParaRPr lang="en-US"/>
          </a:p>
        </p:txBody>
      </p:sp>
      <p:pic>
        <p:nvPicPr>
          <p:cNvPr id="7" name="Picture 6" descr="arrow.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57200" y="359766"/>
            <a:ext cx="385175" cy="556364"/>
          </a:xfrm>
          <a:prstGeom prst="rect">
            <a:avLst/>
          </a:prstGeom>
        </p:spPr>
      </p:pic>
      <p:pic>
        <p:nvPicPr>
          <p:cNvPr id="9" name="Picture 8" descr="NAM_Logo_Black&amp;Red.jp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017743" y="5972078"/>
            <a:ext cx="1055902" cy="802635"/>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8203" y="273050"/>
            <a:ext cx="2750348" cy="1162050"/>
          </a:xfrm>
        </p:spPr>
        <p:txBody>
          <a:bodyPr anchor="b"/>
          <a:lstStyle>
            <a:lvl1pPr algn="l">
              <a:defRPr sz="2000" b="1"/>
            </a:lvl1pPr>
          </a:lstStyle>
          <a:p>
            <a:r>
              <a:rPr lang="en-GB" smtClean="0"/>
              <a:t>Click to edit Master title style</a:t>
            </a:r>
            <a:endParaRPr lang="en-US"/>
          </a:p>
        </p:txBody>
      </p:sp>
      <p:sp>
        <p:nvSpPr>
          <p:cNvPr id="3" name="Content Placeholder 2"/>
          <p:cNvSpPr>
            <a:spLocks noGrp="1"/>
          </p:cNvSpPr>
          <p:nvPr>
            <p:ph idx="1"/>
          </p:nvPr>
        </p:nvSpPr>
        <p:spPr>
          <a:xfrm>
            <a:off x="3416237" y="273050"/>
            <a:ext cx="4673416"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4" name="Text Placeholder 3"/>
          <p:cNvSpPr>
            <a:spLocks noGrp="1"/>
          </p:cNvSpPr>
          <p:nvPr>
            <p:ph type="body" sz="half" idx="2"/>
          </p:nvPr>
        </p:nvSpPr>
        <p:spPr>
          <a:xfrm>
            <a:off x="208203" y="1435100"/>
            <a:ext cx="2750348"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75FF909F-AE17-5744-B151-6FE46426A19D}" type="datetimeFigureOut">
              <a:rPr lang="en-US" smtClean="0"/>
              <a:pPr/>
              <a:t>21/04/2015</a:t>
            </a:fld>
            <a:endParaRPr lang="en-US"/>
          </a:p>
        </p:txBody>
      </p:sp>
      <p:sp>
        <p:nvSpPr>
          <p:cNvPr id="6" name="Footer Placeholder 5"/>
          <p:cNvSpPr>
            <a:spLocks noGrp="1"/>
          </p:cNvSpPr>
          <p:nvPr>
            <p:ph type="ftr" sz="quarter" idx="11"/>
          </p:nvPr>
        </p:nvSpPr>
        <p:spPr/>
        <p:txBody>
          <a:bodyPr/>
          <a:lstStyle/>
          <a:p>
            <a:endParaRPr lang="en-US"/>
          </a:p>
        </p:txBody>
      </p:sp>
      <p:sp>
        <p:nvSpPr>
          <p:cNvPr id="12" name="Slide Number Placeholder 5"/>
          <p:cNvSpPr>
            <a:spLocks noGrp="1"/>
          </p:cNvSpPr>
          <p:nvPr>
            <p:ph type="sldNum" sz="quarter" idx="12"/>
          </p:nvPr>
        </p:nvSpPr>
        <p:spPr>
          <a:xfrm>
            <a:off x="6553200" y="6356350"/>
            <a:ext cx="1593118" cy="365125"/>
          </a:xfrm>
        </p:spPr>
        <p:txBody>
          <a:bodyPr/>
          <a:lstStyle>
            <a:lvl1pPr algn="r">
              <a:defRPr/>
            </a:lvl1pPr>
          </a:lstStyle>
          <a:p>
            <a:fld id="{46E2D67D-3712-1F46-97E7-21D332A0337A}" type="slidenum">
              <a:rPr lang="en-US" smtClean="0"/>
              <a:pPr/>
              <a:t>‹#›</a:t>
            </a:fld>
            <a:endParaRPr lang="en-US"/>
          </a:p>
        </p:txBody>
      </p:sp>
      <p:pic>
        <p:nvPicPr>
          <p:cNvPr id="11" name="Picture 10" descr="NAM_Logo_Black&amp;Red.jp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017743" y="5972078"/>
            <a:ext cx="1055902" cy="802635"/>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01413" y="4800600"/>
            <a:ext cx="6318620" cy="566738"/>
          </a:xfrm>
        </p:spPr>
        <p:txBody>
          <a:bodyPr anchor="b">
            <a:noAutofit/>
          </a:bodyPr>
          <a:lstStyle>
            <a:lvl1pPr algn="l">
              <a:defRPr sz="3200" b="1"/>
            </a:lvl1pPr>
          </a:lstStyle>
          <a:p>
            <a:r>
              <a:rPr lang="en-GB" dirty="0" smtClean="0"/>
              <a:t>Click to edit Master title style</a:t>
            </a:r>
            <a:endParaRPr lang="en-US" dirty="0"/>
          </a:p>
        </p:txBody>
      </p:sp>
      <p:sp>
        <p:nvSpPr>
          <p:cNvPr id="3" name="Picture Placeholder 2"/>
          <p:cNvSpPr>
            <a:spLocks noGrp="1"/>
          </p:cNvSpPr>
          <p:nvPr>
            <p:ph type="pic" idx="1"/>
          </p:nvPr>
        </p:nvSpPr>
        <p:spPr>
          <a:xfrm>
            <a:off x="1001413" y="612775"/>
            <a:ext cx="631862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001413" y="5367338"/>
            <a:ext cx="6318620" cy="804862"/>
          </a:xfrm>
        </p:spPr>
        <p:txBody>
          <a:bodyPr>
            <a:normAutofit/>
          </a:bodyPr>
          <a:lstStyle>
            <a:lvl1pPr marL="0" indent="0">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dirty="0" smtClean="0"/>
              <a:t>Click to edit Master text styles</a:t>
            </a:r>
          </a:p>
        </p:txBody>
      </p:sp>
      <p:sp>
        <p:nvSpPr>
          <p:cNvPr id="5" name="Date Placeholder 4"/>
          <p:cNvSpPr>
            <a:spLocks noGrp="1"/>
          </p:cNvSpPr>
          <p:nvPr>
            <p:ph type="dt" sz="half" idx="10"/>
          </p:nvPr>
        </p:nvSpPr>
        <p:spPr/>
        <p:txBody>
          <a:bodyPr/>
          <a:lstStyle/>
          <a:p>
            <a:fld id="{75FF909F-AE17-5744-B151-6FE46426A19D}" type="datetimeFigureOut">
              <a:rPr lang="en-US" smtClean="0"/>
              <a:pPr/>
              <a:t>21/04/2015</a:t>
            </a:fld>
            <a:endParaRPr lang="en-US"/>
          </a:p>
        </p:txBody>
      </p:sp>
      <p:sp>
        <p:nvSpPr>
          <p:cNvPr id="6" name="Footer Placeholder 5"/>
          <p:cNvSpPr>
            <a:spLocks noGrp="1"/>
          </p:cNvSpPr>
          <p:nvPr>
            <p:ph type="ftr" sz="quarter" idx="11"/>
          </p:nvPr>
        </p:nvSpPr>
        <p:spPr/>
        <p:txBody>
          <a:bodyPr/>
          <a:lstStyle/>
          <a:p>
            <a:endParaRPr lang="en-US"/>
          </a:p>
        </p:txBody>
      </p:sp>
      <p:pic>
        <p:nvPicPr>
          <p:cNvPr id="10" name="Picture 9" descr="arrow.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57200" y="359766"/>
            <a:ext cx="385175" cy="556364"/>
          </a:xfrm>
          <a:prstGeom prst="rect">
            <a:avLst/>
          </a:prstGeom>
        </p:spPr>
      </p:pic>
      <p:sp>
        <p:nvSpPr>
          <p:cNvPr id="11" name="Slide Number Placeholder 5"/>
          <p:cNvSpPr>
            <a:spLocks noGrp="1"/>
          </p:cNvSpPr>
          <p:nvPr>
            <p:ph type="sldNum" sz="quarter" idx="12"/>
          </p:nvPr>
        </p:nvSpPr>
        <p:spPr>
          <a:xfrm>
            <a:off x="6553200" y="6356350"/>
            <a:ext cx="1593118" cy="365125"/>
          </a:xfrm>
        </p:spPr>
        <p:txBody>
          <a:bodyPr/>
          <a:lstStyle>
            <a:lvl1pPr algn="r">
              <a:defRPr/>
            </a:lvl1pPr>
          </a:lstStyle>
          <a:p>
            <a:fld id="{46E2D67D-3712-1F46-97E7-21D332A0337A}" type="slidenum">
              <a:rPr lang="en-US" smtClean="0"/>
              <a:pPr/>
              <a:t>‹#›</a:t>
            </a:fld>
            <a:endParaRPr lang="en-US"/>
          </a:p>
        </p:txBody>
      </p:sp>
      <p:pic>
        <p:nvPicPr>
          <p:cNvPr id="13" name="Picture 12" descr="NAM_Logo_Black&amp;Red.jp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017743" y="5972078"/>
            <a:ext cx="1055902" cy="802635"/>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GB"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5FF909F-AE17-5744-B151-6FE46426A19D}" type="datetimeFigureOut">
              <a:rPr lang="en-US" smtClean="0"/>
              <a:pPr/>
              <a:t>21/04/2015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6E2D67D-3712-1F46-97E7-21D332A0337A}"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 id="2147483660" r:id="rId13"/>
  </p:sldLayoutIdLst>
  <p:txStyles>
    <p:titleStyle>
      <a:lvl1pPr algn="ctr" defTabSz="457200" rtl="0" eaLnBrk="1" latinLnBrk="0" hangingPunct="1">
        <a:spcBef>
          <a:spcPct val="0"/>
        </a:spcBef>
        <a:buNone/>
        <a:defRPr sz="4400" kern="1200">
          <a:solidFill>
            <a:schemeClr val="tx1"/>
          </a:solidFill>
          <a:latin typeface="Arial"/>
          <a:ea typeface="+mj-ea"/>
          <a:cs typeface="Arial"/>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2800"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24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20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4" Type="http://schemas.openxmlformats.org/officeDocument/2006/relationships/image" Target="../media/image5.jpeg"/><Relationship Id="rId5" Type="http://schemas.openxmlformats.org/officeDocument/2006/relationships/image" Target="../media/image6.png"/><Relationship Id="rId6" Type="http://schemas.openxmlformats.org/officeDocument/2006/relationships/image" Target="../media/image7.png"/><Relationship Id="rId1" Type="http://schemas.openxmlformats.org/officeDocument/2006/relationships/slideLayout" Target="../slideLayouts/slideLayout13.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1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1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1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1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2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2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2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2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2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25.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26.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27.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28.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29.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30.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31.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32.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33.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image" Target="../media/image3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image" Target="../media/image35.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 Id="rId3" Type="http://schemas.openxmlformats.org/officeDocument/2006/relationships/image" Target="../media/image36.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 Id="rId3" Type="http://schemas.openxmlformats.org/officeDocument/2006/relationships/image" Target="../media/image3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1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1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NAM_Logo_Black&amp;Red.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32442" y="5131428"/>
            <a:ext cx="1980960" cy="1505809"/>
          </a:xfrm>
          <a:prstGeom prst="rect">
            <a:avLst/>
          </a:prstGeom>
        </p:spPr>
      </p:pic>
      <p:pic>
        <p:nvPicPr>
          <p:cNvPr id="2" name="Picture 1" descr="HLFHI_BLK.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280785" y="4882158"/>
            <a:ext cx="3209358" cy="1975842"/>
          </a:xfrm>
          <a:prstGeom prst="rect">
            <a:avLst/>
          </a:prstGeom>
        </p:spPr>
      </p:pic>
      <p:pic>
        <p:nvPicPr>
          <p:cNvPr id="6" name="Picture 5" descr="FWW_Centenary__Led_By_IWM_Red-rgb-150.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844900" y="5089093"/>
            <a:ext cx="1403511" cy="1522288"/>
          </a:xfrm>
          <a:prstGeom prst="rect">
            <a:avLst/>
          </a:prstGeom>
        </p:spPr>
      </p:pic>
      <p:pic>
        <p:nvPicPr>
          <p:cNvPr id="5" name="Picture 4" descr="NAM - E&amp;C - title screen.pn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44501" y="222250"/>
            <a:ext cx="8284282" cy="4659908"/>
          </a:xfrm>
          <a:prstGeom prst="rect">
            <a:avLst/>
          </a:prstGeom>
        </p:spPr>
      </p:pic>
      <p:sp>
        <p:nvSpPr>
          <p:cNvPr id="4" name="TextBox 3"/>
          <p:cNvSpPr txBox="1"/>
          <p:nvPr/>
        </p:nvSpPr>
        <p:spPr>
          <a:xfrm>
            <a:off x="1" y="3752453"/>
            <a:ext cx="9143999" cy="923330"/>
          </a:xfrm>
          <a:prstGeom prst="rect">
            <a:avLst/>
          </a:prstGeom>
          <a:noFill/>
        </p:spPr>
        <p:txBody>
          <a:bodyPr wrap="square" rtlCol="0">
            <a:spAutoFit/>
          </a:bodyPr>
          <a:lstStyle/>
          <a:p>
            <a:pPr algn="ctr"/>
            <a:r>
              <a:rPr lang="en-US" sz="5400" b="1" dirty="0" smtClean="0">
                <a:latin typeface="Arial"/>
                <a:cs typeface="Arial"/>
              </a:rPr>
              <a:t>Gallipoli 1915</a:t>
            </a:r>
            <a:endParaRPr lang="en-US" sz="5400" b="1" dirty="0">
              <a:latin typeface="Arial"/>
              <a:cs typeface="Arial"/>
            </a:endParaRPr>
          </a:p>
        </p:txBody>
      </p:sp>
    </p:spTree>
    <p:extLst>
      <p:ext uri="{BB962C8B-B14F-4D97-AF65-F5344CB8AC3E}">
        <p14:creationId xmlns:p14="http://schemas.microsoft.com/office/powerpoint/2010/main" val="2227483199"/>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 y="0"/>
            <a:ext cx="7419196" cy="5572125"/>
          </a:xfrm>
          <a:prstGeom prst="rect">
            <a:avLst/>
          </a:prstGeom>
        </p:spPr>
      </p:pic>
    </p:spTree>
    <p:extLst>
      <p:ext uri="{BB962C8B-B14F-4D97-AF65-F5344CB8AC3E}">
        <p14:creationId xmlns:p14="http://schemas.microsoft.com/office/powerpoint/2010/main" val="242374245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7708988" cy="5348111"/>
          </a:xfrm>
          <a:prstGeom prst="rect">
            <a:avLst/>
          </a:prstGeom>
        </p:spPr>
      </p:pic>
    </p:spTree>
    <p:extLst>
      <p:ext uri="{BB962C8B-B14F-4D97-AF65-F5344CB8AC3E}">
        <p14:creationId xmlns:p14="http://schemas.microsoft.com/office/powerpoint/2010/main" val="32394746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6643688" cy="6858000"/>
          </a:xfrm>
          <a:prstGeom prst="rect">
            <a:avLst/>
          </a:prstGeom>
        </p:spPr>
      </p:pic>
    </p:spTree>
    <p:extLst>
      <p:ext uri="{BB962C8B-B14F-4D97-AF65-F5344CB8AC3E}">
        <p14:creationId xmlns:p14="http://schemas.microsoft.com/office/powerpoint/2010/main" val="14347398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8540750" cy="5382451"/>
          </a:xfrm>
          <a:prstGeom prst="rect">
            <a:avLst/>
          </a:prstGeom>
        </p:spPr>
      </p:pic>
    </p:spTree>
    <p:extLst>
      <p:ext uri="{BB962C8B-B14F-4D97-AF65-F5344CB8AC3E}">
        <p14:creationId xmlns:p14="http://schemas.microsoft.com/office/powerpoint/2010/main" val="252738593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652"/>
            <a:ext cx="6588125" cy="6859652"/>
          </a:xfrm>
          <a:prstGeom prst="rect">
            <a:avLst/>
          </a:prstGeom>
        </p:spPr>
      </p:pic>
    </p:spTree>
    <p:extLst>
      <p:ext uri="{BB962C8B-B14F-4D97-AF65-F5344CB8AC3E}">
        <p14:creationId xmlns:p14="http://schemas.microsoft.com/office/powerpoint/2010/main" val="15262537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7937500" cy="5399154"/>
          </a:xfrm>
          <a:prstGeom prst="rect">
            <a:avLst/>
          </a:prstGeom>
        </p:spPr>
      </p:pic>
    </p:spTree>
    <p:extLst>
      <p:ext uri="{BB962C8B-B14F-4D97-AF65-F5344CB8AC3E}">
        <p14:creationId xmlns:p14="http://schemas.microsoft.com/office/powerpoint/2010/main" val="302640616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8701216" cy="5365750"/>
          </a:xfrm>
          <a:prstGeom prst="rect">
            <a:avLst/>
          </a:prstGeom>
        </p:spPr>
      </p:pic>
    </p:spTree>
    <p:extLst>
      <p:ext uri="{BB962C8B-B14F-4D97-AF65-F5344CB8AC3E}">
        <p14:creationId xmlns:p14="http://schemas.microsoft.com/office/powerpoint/2010/main" val="165161017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
            <a:ext cx="7761761" cy="5263444"/>
          </a:xfrm>
          <a:prstGeom prst="rect">
            <a:avLst/>
          </a:prstGeom>
        </p:spPr>
      </p:pic>
    </p:spTree>
    <p:extLst>
      <p:ext uri="{BB962C8B-B14F-4D97-AF65-F5344CB8AC3E}">
        <p14:creationId xmlns:p14="http://schemas.microsoft.com/office/powerpoint/2010/main" val="189763612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
            <a:ext cx="7397750" cy="5563725"/>
          </a:xfrm>
          <a:prstGeom prst="rect">
            <a:avLst/>
          </a:prstGeom>
        </p:spPr>
      </p:pic>
    </p:spTree>
    <p:extLst>
      <p:ext uri="{BB962C8B-B14F-4D97-AF65-F5344CB8AC3E}">
        <p14:creationId xmlns:p14="http://schemas.microsoft.com/office/powerpoint/2010/main" val="168611002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
            <a:ext cx="8243784" cy="5023556"/>
          </a:xfrm>
          <a:prstGeom prst="rect">
            <a:avLst/>
          </a:prstGeom>
        </p:spPr>
      </p:pic>
    </p:spTree>
    <p:extLst>
      <p:ext uri="{BB962C8B-B14F-4D97-AF65-F5344CB8AC3E}">
        <p14:creationId xmlns:p14="http://schemas.microsoft.com/office/powerpoint/2010/main" val="3640572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52824" y="918882"/>
            <a:ext cx="6835588" cy="2954655"/>
          </a:xfrm>
          <a:prstGeom prst="rect">
            <a:avLst/>
          </a:prstGeom>
          <a:noFill/>
        </p:spPr>
        <p:txBody>
          <a:bodyPr wrap="square" rtlCol="0">
            <a:spAutoFit/>
          </a:bodyPr>
          <a:lstStyle/>
          <a:p>
            <a:pPr>
              <a:defRPr/>
            </a:pPr>
            <a:r>
              <a:rPr lang="en-US" sz="1400" dirty="0"/>
              <a:t>This PowerPoint presentation contains a selection of </a:t>
            </a:r>
            <a:r>
              <a:rPr lang="en-US" sz="1400" dirty="0" smtClean="0"/>
              <a:t>images from the NAM’s photographic  collection. The images are designed to be used in conjunction with the associated video and teachers’ notes.  </a:t>
            </a:r>
          </a:p>
          <a:p>
            <a:pPr>
              <a:defRPr/>
            </a:pPr>
            <a:endParaRPr lang="en-US" sz="1400" dirty="0"/>
          </a:p>
          <a:p>
            <a:pPr>
              <a:defRPr/>
            </a:pPr>
            <a:r>
              <a:rPr lang="en-US" sz="1400" dirty="0" smtClean="0"/>
              <a:t>Unless otherwise stated in the notes, the images can be freely used for non-commercial purposes within the classroom. You can use the entire presentation or choose individual images for use in other non-commercial contexts. When using individual images in other contexts, please always retain the attribution statements provided in this document (e.g. NAM. </a:t>
            </a:r>
            <a:r>
              <a:rPr lang="en-US" sz="1400" dirty="0"/>
              <a:t>2005-08-66-</a:t>
            </a:r>
            <a:r>
              <a:rPr lang="en-US" sz="1400" dirty="0" smtClean="0"/>
              <a:t>1).</a:t>
            </a:r>
          </a:p>
          <a:p>
            <a:pPr>
              <a:defRPr/>
            </a:pPr>
            <a:endParaRPr lang="en-US" sz="1400" dirty="0"/>
          </a:p>
          <a:p>
            <a:pPr lvl="0">
              <a:defRPr/>
            </a:pPr>
            <a:r>
              <a:rPr lang="en-GB" sz="1400" dirty="0">
                <a:ea typeface="Arial"/>
                <a:cs typeface="Arial"/>
                <a:sym typeface="Arial"/>
              </a:rPr>
              <a:t>By downloading this </a:t>
            </a:r>
            <a:r>
              <a:rPr lang="en-GB" sz="1400" dirty="0" smtClean="0">
                <a:ea typeface="Arial"/>
                <a:cs typeface="Arial"/>
                <a:sym typeface="Arial"/>
              </a:rPr>
              <a:t>document and </a:t>
            </a:r>
            <a:r>
              <a:rPr lang="en-GB" sz="1400" dirty="0">
                <a:ea typeface="Arial"/>
                <a:cs typeface="Arial"/>
                <a:sym typeface="Arial"/>
              </a:rPr>
              <a:t>using these images you agree to these terms of use, including your use of the attribution statement specified for each object by </a:t>
            </a:r>
            <a:r>
              <a:rPr lang="en-GB" sz="1400" dirty="0" smtClean="0">
                <a:ea typeface="Arial"/>
                <a:cs typeface="Arial"/>
                <a:sym typeface="Arial"/>
              </a:rPr>
              <a:t>NAM.</a:t>
            </a:r>
            <a:endParaRPr lang="en-GB" sz="1400" dirty="0">
              <a:ea typeface="Arial"/>
              <a:cs typeface="Arial"/>
              <a:sym typeface="Arial"/>
            </a:endParaRPr>
          </a:p>
          <a:p>
            <a:endParaRPr lang="en-US" dirty="0"/>
          </a:p>
        </p:txBody>
      </p:sp>
    </p:spTree>
    <p:extLst>
      <p:ext uri="{BB962C8B-B14F-4D97-AF65-F5344CB8AC3E}">
        <p14:creationId xmlns:p14="http://schemas.microsoft.com/office/powerpoint/2010/main" val="176682082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6579395" cy="6858000"/>
          </a:xfrm>
          <a:prstGeom prst="rect">
            <a:avLst/>
          </a:prstGeom>
        </p:spPr>
      </p:pic>
    </p:spTree>
    <p:extLst>
      <p:ext uri="{BB962C8B-B14F-4D97-AF65-F5344CB8AC3E}">
        <p14:creationId xmlns:p14="http://schemas.microsoft.com/office/powerpoint/2010/main" val="403329414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8393042" cy="5429249"/>
          </a:xfrm>
          <a:prstGeom prst="rect">
            <a:avLst/>
          </a:prstGeom>
        </p:spPr>
      </p:pic>
    </p:spTree>
    <p:extLst>
      <p:ext uri="{BB962C8B-B14F-4D97-AF65-F5344CB8AC3E}">
        <p14:creationId xmlns:p14="http://schemas.microsoft.com/office/powerpoint/2010/main" val="104020128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
            <a:ext cx="8519038" cy="5164667"/>
          </a:xfrm>
          <a:prstGeom prst="rect">
            <a:avLst/>
          </a:prstGeom>
        </p:spPr>
      </p:pic>
    </p:spTree>
    <p:extLst>
      <p:ext uri="{BB962C8B-B14F-4D97-AF65-F5344CB8AC3E}">
        <p14:creationId xmlns:p14="http://schemas.microsoft.com/office/powerpoint/2010/main" val="37212978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 y="0"/>
            <a:ext cx="8576473" cy="5235222"/>
          </a:xfrm>
          <a:prstGeom prst="rect">
            <a:avLst/>
          </a:prstGeom>
        </p:spPr>
      </p:pic>
    </p:spTree>
    <p:extLst>
      <p:ext uri="{BB962C8B-B14F-4D97-AF65-F5344CB8AC3E}">
        <p14:creationId xmlns:p14="http://schemas.microsoft.com/office/powerpoint/2010/main" val="167666048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8442817" cy="4995333"/>
          </a:xfrm>
          <a:prstGeom prst="rect">
            <a:avLst/>
          </a:prstGeom>
        </p:spPr>
      </p:pic>
    </p:spTree>
    <p:extLst>
      <p:ext uri="{BB962C8B-B14F-4D97-AF65-F5344CB8AC3E}">
        <p14:creationId xmlns:p14="http://schemas.microsoft.com/office/powerpoint/2010/main" val="376888416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6579394" cy="6858000"/>
          </a:xfrm>
          <a:prstGeom prst="rect">
            <a:avLst/>
          </a:prstGeom>
        </p:spPr>
      </p:pic>
    </p:spTree>
    <p:extLst>
      <p:ext uri="{BB962C8B-B14F-4D97-AF65-F5344CB8AC3E}">
        <p14:creationId xmlns:p14="http://schemas.microsoft.com/office/powerpoint/2010/main" val="233744263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
            <a:ext cx="8376005" cy="5051778"/>
          </a:xfrm>
          <a:prstGeom prst="rect">
            <a:avLst/>
          </a:prstGeom>
        </p:spPr>
      </p:pic>
    </p:spTree>
    <p:extLst>
      <p:ext uri="{BB962C8B-B14F-4D97-AF65-F5344CB8AC3E}">
        <p14:creationId xmlns:p14="http://schemas.microsoft.com/office/powerpoint/2010/main" val="103103136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
            <a:ext cx="8493736" cy="4981222"/>
          </a:xfrm>
          <a:prstGeom prst="rect">
            <a:avLst/>
          </a:prstGeom>
        </p:spPr>
      </p:pic>
    </p:spTree>
    <p:extLst>
      <p:ext uri="{BB962C8B-B14F-4D97-AF65-F5344CB8AC3E}">
        <p14:creationId xmlns:p14="http://schemas.microsoft.com/office/powerpoint/2010/main" val="426737520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7245015" cy="5418667"/>
          </a:xfrm>
          <a:prstGeom prst="rect">
            <a:avLst/>
          </a:prstGeom>
        </p:spPr>
      </p:pic>
    </p:spTree>
    <p:extLst>
      <p:ext uri="{BB962C8B-B14F-4D97-AF65-F5344CB8AC3E}">
        <p14:creationId xmlns:p14="http://schemas.microsoft.com/office/powerpoint/2010/main" val="18339269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 y="0"/>
            <a:ext cx="6886695" cy="6858000"/>
          </a:xfrm>
          <a:prstGeom prst="rect">
            <a:avLst/>
          </a:prstGeom>
        </p:spPr>
      </p:pic>
    </p:spTree>
    <p:extLst>
      <p:ext uri="{BB962C8B-B14F-4D97-AF65-F5344CB8AC3E}">
        <p14:creationId xmlns:p14="http://schemas.microsoft.com/office/powerpoint/2010/main" val="42911093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NAM - E&amp;C MAPS - GALLIPOLI - NW Asia Minor.pdf"/>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03250" y="1174750"/>
            <a:ext cx="7826375" cy="4402336"/>
          </a:xfrm>
          <a:prstGeom prst="rect">
            <a:avLst/>
          </a:prstGeom>
        </p:spPr>
      </p:pic>
    </p:spTree>
    <p:extLst>
      <p:ext uri="{BB962C8B-B14F-4D97-AF65-F5344CB8AC3E}">
        <p14:creationId xmlns:p14="http://schemas.microsoft.com/office/powerpoint/2010/main" val="111923246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8701126" cy="5302249"/>
          </a:xfrm>
          <a:prstGeom prst="rect">
            <a:avLst/>
          </a:prstGeom>
        </p:spPr>
      </p:pic>
    </p:spTree>
    <p:extLst>
      <p:ext uri="{BB962C8B-B14F-4D97-AF65-F5344CB8AC3E}">
        <p14:creationId xmlns:p14="http://schemas.microsoft.com/office/powerpoint/2010/main" val="20977711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8475351" cy="5164667"/>
          </a:xfrm>
          <a:prstGeom prst="rect">
            <a:avLst/>
          </a:prstGeom>
        </p:spPr>
      </p:pic>
    </p:spTree>
    <p:extLst>
      <p:ext uri="{BB962C8B-B14F-4D97-AF65-F5344CB8AC3E}">
        <p14:creationId xmlns:p14="http://schemas.microsoft.com/office/powerpoint/2010/main" val="240140629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4841875" cy="6865878"/>
          </a:xfrm>
          <a:prstGeom prst="rect">
            <a:avLst/>
          </a:prstGeom>
        </p:spPr>
      </p:pic>
    </p:spTree>
    <p:extLst>
      <p:ext uri="{BB962C8B-B14F-4D97-AF65-F5344CB8AC3E}">
        <p14:creationId xmlns:p14="http://schemas.microsoft.com/office/powerpoint/2010/main" val="33667729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NAM - E&amp;C MAPS - GALLIPOLI - Peninsula.pdf"/>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73125" y="1184672"/>
            <a:ext cx="7715250" cy="4339828"/>
          </a:xfrm>
          <a:prstGeom prst="rect">
            <a:avLst/>
          </a:prstGeom>
        </p:spPr>
      </p:pic>
    </p:spTree>
    <p:extLst>
      <p:ext uri="{BB962C8B-B14F-4D97-AF65-F5344CB8AC3E}">
        <p14:creationId xmlns:p14="http://schemas.microsoft.com/office/powerpoint/2010/main" val="15179207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38100" y="0"/>
            <a:ext cx="7228889" cy="5481908"/>
          </a:xfrm>
          <a:prstGeom prst="rect">
            <a:avLst/>
          </a:prstGeom>
        </p:spPr>
      </p:pic>
    </p:spTree>
    <p:extLst>
      <p:ext uri="{BB962C8B-B14F-4D97-AF65-F5344CB8AC3E}">
        <p14:creationId xmlns:p14="http://schemas.microsoft.com/office/powerpoint/2010/main" val="30277151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7232290" cy="5514621"/>
          </a:xfrm>
          <a:prstGeom prst="rect">
            <a:avLst/>
          </a:prstGeom>
        </p:spPr>
      </p:pic>
    </p:spTree>
    <p:extLst>
      <p:ext uri="{BB962C8B-B14F-4D97-AF65-F5344CB8AC3E}">
        <p14:creationId xmlns:p14="http://schemas.microsoft.com/office/powerpoint/2010/main" val="42671560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 y="0"/>
            <a:ext cx="7218573" cy="5376333"/>
          </a:xfrm>
          <a:prstGeom prst="rect">
            <a:avLst/>
          </a:prstGeom>
        </p:spPr>
      </p:pic>
    </p:spTree>
    <p:extLst>
      <p:ext uri="{BB962C8B-B14F-4D97-AF65-F5344CB8AC3E}">
        <p14:creationId xmlns:p14="http://schemas.microsoft.com/office/powerpoint/2010/main" val="27220547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 y="1"/>
            <a:ext cx="7191374" cy="5303638"/>
          </a:xfrm>
          <a:prstGeom prst="rect">
            <a:avLst/>
          </a:prstGeom>
        </p:spPr>
      </p:pic>
    </p:spTree>
    <p:extLst>
      <p:ext uri="{BB962C8B-B14F-4D97-AF65-F5344CB8AC3E}">
        <p14:creationId xmlns:p14="http://schemas.microsoft.com/office/powerpoint/2010/main" val="21274266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7302265" cy="5476699"/>
          </a:xfrm>
          <a:prstGeom prst="rect">
            <a:avLst/>
          </a:prstGeom>
        </p:spPr>
      </p:pic>
    </p:spTree>
    <p:extLst>
      <p:ext uri="{BB962C8B-B14F-4D97-AF65-F5344CB8AC3E}">
        <p14:creationId xmlns:p14="http://schemas.microsoft.com/office/powerpoint/2010/main" val="52867040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5470</TotalTime>
  <Words>3937</Words>
  <Application>Microsoft Macintosh PowerPoint</Application>
  <PresentationFormat>On-screen Show (4:3)</PresentationFormat>
  <Paragraphs>195</Paragraphs>
  <Slides>32</Slides>
  <Notes>30</Notes>
  <HiddenSlides>0</HiddenSlides>
  <MMClips>0</MMClips>
  <ScaleCrop>false</ScaleCrop>
  <HeadingPairs>
    <vt:vector size="4" baseType="variant">
      <vt:variant>
        <vt:lpstr>Theme</vt:lpstr>
      </vt:variant>
      <vt:variant>
        <vt:i4>1</vt:i4>
      </vt:variant>
      <vt:variant>
        <vt:lpstr>Slide Titles</vt:lpstr>
      </vt:variant>
      <vt:variant>
        <vt:i4>32</vt:i4>
      </vt:variant>
    </vt:vector>
  </HeadingPairs>
  <TitlesOfParts>
    <vt:vector size="33"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National Army Museum</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NAM Administrator</dc:creator>
  <cp:lastModifiedBy>Kevin Blaney</cp:lastModifiedBy>
  <cp:revision>323</cp:revision>
  <dcterms:created xsi:type="dcterms:W3CDTF">2010-10-29T11:03:29Z</dcterms:created>
  <dcterms:modified xsi:type="dcterms:W3CDTF">2015-04-21T09:24:22Z</dcterms:modified>
</cp:coreProperties>
</file>