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22" r:id="rId2"/>
    <p:sldId id="471" r:id="rId3"/>
    <p:sldId id="470" r:id="rId4"/>
    <p:sldId id="46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6" r:id="rId45"/>
    <p:sldId id="463" r:id="rId46"/>
    <p:sldId id="464" r:id="rId47"/>
    <p:sldId id="465" r:id="rId48"/>
    <p:sldId id="468" r:id="rId49"/>
    <p:sldId id="46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6" autoAdjust="0"/>
    <p:restoredTop sz="74179" autoAdjust="0"/>
  </p:normalViewPr>
  <p:slideViewPr>
    <p:cSldViewPr snapToGrid="0" snapToObjects="1">
      <p:cViewPr>
        <p:scale>
          <a:sx n="80" d="100"/>
          <a:sy n="80" d="100"/>
        </p:scale>
        <p:origin x="-2648" y="-992"/>
      </p:cViewPr>
      <p:guideLst>
        <p:guide orient="horz" pos="2081"/>
        <p:guide pos="3617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D1B24-DAEF-F547-81DE-5B8E61CFAC4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D9756-9426-294F-9C7F-4F4D30C0D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4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30ADE-2E86-9043-94E6-7E3E41E5CFE6}" type="datetimeFigureOut">
              <a:rPr lang="en-US" smtClean="0"/>
              <a:t>22/04/2015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3F7FA-B147-A748-A926-3EA8CB3EF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9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resource gives captioning information for the images used in the accompanying film.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98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abandoned German trench in </a:t>
            </a:r>
            <a:r>
              <a:rPr lang="en-US" dirty="0" err="1" smtClean="0"/>
              <a:t>Delville</a:t>
            </a:r>
            <a:r>
              <a:rPr lang="en-US" dirty="0" smtClean="0"/>
              <a:t> Wood near </a:t>
            </a:r>
            <a:r>
              <a:rPr lang="en-US" dirty="0" err="1" smtClean="0"/>
              <a:t>Longueval</a:t>
            </a:r>
            <a:r>
              <a:rPr lang="en-US" dirty="0" smtClean="0"/>
              <a:t>, September </a:t>
            </a:r>
            <a:r>
              <a:rPr lang="en-US" dirty="0" smtClean="0"/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1965-10-209-32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Indian cavalry await the order to advance on the Somme,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2001-01-279-77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82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Indian cavalry await the order to advance on the Somme, </a:t>
            </a:r>
            <a:r>
              <a:rPr lang="en-US" dirty="0" smtClean="0"/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2001-01-277-6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year's war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Contalmaison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Burmese troops hold a council of war upon rats.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</a:t>
            </a:r>
            <a:endParaRPr lang="en-US" dirty="0" smtClean="0"/>
          </a:p>
          <a:p>
            <a:r>
              <a:rPr lang="en-US" dirty="0" smtClean="0"/>
              <a:t>NAM. </a:t>
            </a:r>
            <a:r>
              <a:rPr lang="en-US" dirty="0" smtClean="0"/>
              <a:t>2001-01-277-7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1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Contalmaison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Autumn 1917. Burmese troops receive their mail. A year ago no one could stand in this area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impunity.’</a:t>
            </a:r>
            <a:endParaRPr lang="en-US" dirty="0" smtClean="0"/>
          </a:p>
          <a:p>
            <a:r>
              <a:rPr lang="en-US" dirty="0" smtClean="0"/>
              <a:t>NAM.</a:t>
            </a:r>
            <a:r>
              <a:rPr lang="en-US" baseline="0" dirty="0" smtClean="0"/>
              <a:t> </a:t>
            </a:r>
            <a:r>
              <a:rPr lang="en-US" baseline="0" dirty="0" smtClean="0"/>
              <a:t>2001-02-277-8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0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 1 tank, ‘C19’, 'Clan Leslie' with infantry following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behind</a:t>
            </a:r>
            <a:endParaRPr lang="en-US" dirty="0" smtClean="0"/>
          </a:p>
          <a:p>
            <a:r>
              <a:rPr lang="en-US" dirty="0" smtClean="0"/>
              <a:t>NAM. 1999-11-70-64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5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Chinese juggler at Chinese New Year day (Feb 11th)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celebrations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camp in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NAM. 2001-02-121-1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09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 Lloyd-George,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Minister of Munitions, Secretary of State for War and Prime Minister during the war,</a:t>
            </a:r>
            <a:r>
              <a:rPr lang="en-US" dirty="0" smtClean="0"/>
              <a:t> </a:t>
            </a:r>
            <a:r>
              <a:rPr lang="en-US" dirty="0" smtClean="0"/>
              <a:t>visiting </a:t>
            </a:r>
            <a:r>
              <a:rPr lang="en-US" dirty="0" smtClean="0"/>
              <a:t>Indian soldiers, </a:t>
            </a:r>
            <a:r>
              <a:rPr lang="en-US" dirty="0" smtClean="0"/>
              <a:t>1916</a:t>
            </a:r>
            <a:endParaRPr lang="en-US" dirty="0" smtClean="0"/>
          </a:p>
          <a:p>
            <a:r>
              <a:rPr lang="en-US" dirty="0" smtClean="0"/>
              <a:t>NAM. 1995-03-88-14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troops loading ammunition </a:t>
            </a:r>
            <a:r>
              <a:rPr lang="en-US" dirty="0" smtClean="0"/>
              <a:t>limbers</a:t>
            </a:r>
            <a:endParaRPr lang="en-US" dirty="0" smtClean="0"/>
          </a:p>
          <a:p>
            <a:r>
              <a:rPr lang="en-US" dirty="0" smtClean="0"/>
              <a:t>NAM. 1995-03-88-17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42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of the 11th Battalion, The Cheshire Regiment, man a trench near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Boisselle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NAM. 1995-03-86-2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11th Battalion was part of 34th Division and suffered very severe casualties during its part in the attack on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Boisselle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the opening phase of the Somme offensive.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7986-80EB-0B4F-ABCA-B3D410CB5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9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Australian troops loading a 9.45 inch trench mortar on the Somme, August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NAM. 1995-03-86-10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95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pair of 8-inch howitzers of the Royal Garrison Artillery,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c1917</a:t>
            </a:r>
          </a:p>
          <a:p>
            <a:r>
              <a:rPr lang="en-US" dirty="0" smtClean="0"/>
              <a:t>NAM</a:t>
            </a:r>
            <a:r>
              <a:rPr lang="en-US" dirty="0" smtClean="0"/>
              <a:t>. 1995-03-86-12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8-inch howitzer had a range of about 12,300 yards (11.24 km), and fired a 200lb (90.8kg) shell.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8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bombardment of Beaumont</a:t>
            </a:r>
            <a:r>
              <a:rPr lang="en-US" baseline="0" dirty="0" smtClean="0"/>
              <a:t> Hamel, 2 July </a:t>
            </a:r>
            <a:r>
              <a:rPr lang="en-US" baseline="0" dirty="0" smtClean="0"/>
              <a:t>1916</a:t>
            </a:r>
            <a:endParaRPr lang="en-US" dirty="0" smtClean="0"/>
          </a:p>
          <a:p>
            <a:r>
              <a:rPr lang="en-US" dirty="0" smtClean="0"/>
              <a:t>NAM. 1995-03-86-15 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6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German dead on the Somme, </a:t>
            </a:r>
            <a:r>
              <a:rPr lang="en-US" dirty="0" smtClean="0"/>
              <a:t>1916</a:t>
            </a:r>
            <a:endParaRPr lang="en-US" dirty="0" smtClean="0"/>
          </a:p>
          <a:p>
            <a:r>
              <a:rPr lang="en-US" dirty="0" smtClean="0"/>
              <a:t>NAM. 1995-03-86-21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9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Pocket watch portrait</a:t>
            </a:r>
            <a:r>
              <a:rPr lang="en-US" baseline="0" dirty="0" smtClean="0"/>
              <a:t> photograph of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23307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Private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William Henry Ellen, 1st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Battalion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Auckland Regiment, New Zealand Expeditionary Force,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NAM. 2001-03-194-2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Ellen was killed on the Somme, 27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1916, and is buried at the Caterpillar Valley (New Zealand) Memorial, Somme, France.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5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Somme July 1916 - Bombardment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Longueval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'2nd system' seen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Montauban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Very large no-mans-land 900-1200yds. Note 77mm cartridge case hung up as a gas gong. Gunner F.O.O. observing fire; wire cutting with shrapnel.’</a:t>
            </a:r>
          </a:p>
          <a:p>
            <a:r>
              <a:rPr lang="en-US" dirty="0" smtClean="0"/>
              <a:t>NAM. 1994-12-21-1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 and ink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watercolour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Lt Richard Barrett Talbot Kelly MBE, MC, RI (1896-1971), Royal Field Artillery,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7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‘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Somme - July 1916 - German counter attack on S. Africans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Delville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Wood.’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NAM.</a:t>
            </a:r>
            <a:r>
              <a:rPr lang="en-US" baseline="0" dirty="0" smtClean="0"/>
              <a:t> 1994-12-26-1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 and ink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watercolour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Lt Richard Barrett Talbot Kelly MBE, MC, RI (1896-1971), Royal Field Artillery,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oldiers of the Welsh Guards in a reserve trench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Western Front,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c1914 - c1918</a:t>
            </a:r>
            <a:endParaRPr lang="en-US" dirty="0" smtClean="0"/>
          </a:p>
          <a:p>
            <a:r>
              <a:rPr lang="en-US" dirty="0" smtClean="0"/>
              <a:t>NAM. 2002-02-589-6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60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Shell </a:t>
            </a:r>
            <a:r>
              <a:rPr lang="en-US" dirty="0" smtClean="0"/>
              <a:t>bursting</a:t>
            </a:r>
            <a:endParaRPr lang="en-US" dirty="0" smtClean="0"/>
          </a:p>
          <a:p>
            <a:r>
              <a:rPr lang="en-US" dirty="0" smtClean="0"/>
              <a:t>NAM. 1952-01-33-55-282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7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15-inch howitzer being prepared for action on the Somme, 1 July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dirty="0" smtClean="0"/>
          </a:p>
          <a:p>
            <a:r>
              <a:rPr lang="en-US" dirty="0" smtClean="0"/>
              <a:t>NAM. 2001-01-279-13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Pozières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1959-11-303-1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4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Studio portrait of unidentified Chinese soldier of 55</a:t>
            </a:r>
            <a:r>
              <a:rPr lang="en-US" baseline="30000" dirty="0" smtClean="0"/>
              <a:t>th</a:t>
            </a:r>
            <a:r>
              <a:rPr lang="en-US" baseline="0" dirty="0" smtClean="0"/>
              <a:t> Company, Chinese </a:t>
            </a:r>
            <a:r>
              <a:rPr lang="en-US" baseline="0" dirty="0" err="1" smtClean="0"/>
              <a:t>Labour</a:t>
            </a:r>
            <a:r>
              <a:rPr lang="en-US" baseline="0" dirty="0" smtClean="0"/>
              <a:t> Corps, </a:t>
            </a:r>
            <a:r>
              <a:rPr lang="en-US" baseline="0" dirty="0" smtClean="0"/>
              <a:t>France, c1918</a:t>
            </a:r>
            <a:endParaRPr lang="en-US" dirty="0" smtClean="0"/>
          </a:p>
          <a:p>
            <a:r>
              <a:rPr lang="en-US" dirty="0" smtClean="0"/>
              <a:t>NAM. 2007-08-13-5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2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18th King George's Own Lancers in ‘Sausage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Valley’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Mametz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Somme, 15 July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dirty="0" smtClean="0"/>
          </a:p>
          <a:p>
            <a:r>
              <a:rPr lang="en-US" dirty="0" smtClean="0"/>
              <a:t>NAM. 1960-06-80-1-92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60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Canadian cooks with their gas masks at the alert taking tea up to the men in a village near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</a:t>
            </a:r>
            <a:endParaRPr lang="en-US" dirty="0" smtClean="0"/>
          </a:p>
          <a:p>
            <a:r>
              <a:rPr lang="en-US" dirty="0" smtClean="0"/>
              <a:t>NAM. 2010-01-56-3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89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‘A Canadian cook making tea in the line. A stretcher bearer is waiting for his share’,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c1916</a:t>
            </a:r>
            <a:endParaRPr lang="en-US" dirty="0" smtClean="0"/>
          </a:p>
          <a:p>
            <a:r>
              <a:rPr lang="en-US" dirty="0" smtClean="0"/>
              <a:t>NAM. 2010-01-56-11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65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‘Welcome Coffee’. Canadian soldiers, some</a:t>
            </a:r>
            <a:r>
              <a:rPr lang="en-US" baseline="0" dirty="0" smtClean="0"/>
              <a:t> wearing trench waders, enjoy a coffee during a break from duties on the Somme front, November </a:t>
            </a:r>
            <a:r>
              <a:rPr lang="en-US" baseline="0" dirty="0" smtClean="0"/>
              <a:t>1916</a:t>
            </a:r>
            <a:endParaRPr lang="en-US" baseline="0" dirty="0" smtClean="0"/>
          </a:p>
          <a:p>
            <a:r>
              <a:rPr lang="en-US" dirty="0" smtClean="0"/>
              <a:t>NAM. 1978-11-157-4-38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Tending a grave near </a:t>
            </a:r>
            <a:r>
              <a:rPr lang="en-US" dirty="0" err="1" smtClean="0"/>
              <a:t>Mametz</a:t>
            </a:r>
            <a:r>
              <a:rPr lang="en-US" dirty="0" smtClean="0"/>
              <a:t> Wood, August </a:t>
            </a:r>
            <a:r>
              <a:rPr lang="en-US" dirty="0" smtClean="0"/>
              <a:t>1916</a:t>
            </a:r>
            <a:endParaRPr lang="en-US" dirty="0" smtClean="0"/>
          </a:p>
          <a:p>
            <a:r>
              <a:rPr lang="en-US" dirty="0" smtClean="0"/>
              <a:t>NAM. 1978-11-157-4-57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92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 of the Egyptian </a:t>
            </a:r>
            <a:r>
              <a:rPr lang="en-US" dirty="0" err="1" smtClean="0"/>
              <a:t>Labour</a:t>
            </a:r>
            <a:r>
              <a:rPr lang="en-US" dirty="0" smtClean="0"/>
              <a:t> Corps at Boulogne, 12 August </a:t>
            </a:r>
            <a:r>
              <a:rPr lang="en-US" dirty="0" smtClean="0"/>
              <a:t>1917</a:t>
            </a:r>
            <a:endParaRPr lang="en-US" dirty="0" smtClean="0"/>
          </a:p>
          <a:p>
            <a:r>
              <a:rPr lang="en-US" dirty="0" smtClean="0"/>
              <a:t>NAM. 1978-11-157-24-33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6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Members of the Chinese </a:t>
            </a:r>
            <a:r>
              <a:rPr lang="en-US" dirty="0" err="1" smtClean="0"/>
              <a:t>Labour</a:t>
            </a:r>
            <a:r>
              <a:rPr lang="en-US" dirty="0" smtClean="0"/>
              <a:t> Corps, </a:t>
            </a:r>
            <a:r>
              <a:rPr lang="en-US" dirty="0" smtClean="0"/>
              <a:t>1917</a:t>
            </a:r>
            <a:endParaRPr lang="en-US" dirty="0" smtClean="0"/>
          </a:p>
          <a:p>
            <a:r>
              <a:rPr lang="en-US" dirty="0" smtClean="0"/>
              <a:t>NAM. 1978-11-157-24-34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8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Shaving in camp, 29 July 1916. An Indian barber goes to work at the Indian Cavalry camp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Querrieu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located on the Albert-Amiens road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1978-11-157-24-48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95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Zealanders waiting to buy goods from a field canteen on the Amiens-Albert Road, September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1978-11-157-24-49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4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sowar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on the Western Front,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c1917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1953-07-25-25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7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British soldier helping a wounded German prisoner, 25 September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1978-11-157-25-20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British soldier’s white armband shows he is a stretcher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bearer.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location 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Somme. The German prisoner was wounded during 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(25-28 September 1916). This was a relatively successful attack by XV Corps 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Gueudecourt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Lesboeufs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objectives that advanced the British line to the slopes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Transloy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ridges.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334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Jan Smuts visiting African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Western Front,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c1917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1978-11-157-25-50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1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Jan Smuts visiting African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Western Front,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c1917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1978-11-157-25-51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0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Occupying an old German trench, September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1978-11-157-29-2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troops occupy an old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shallow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German trench in blasted woodland near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Somme.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village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Guillemont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attacked by the 16th and 20th Divisions on 3 September 1916 and finally secured three days later after a bitter struggle.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54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Officers of the Royal Engineers in a communication trench on the Somme, 1 July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1978-11-157-29-4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4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Hauling a 60-pounder on the Somme, October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1978-11-157-29-25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of the Royal Garrison Artillery use a 12 horse gun-team to move a 60 pounder gun to a new position 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Bazentin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-le-Petit during 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Transloy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Ridges (1 October-11 November 1916). The latter was one of the final offensives mounted by the British Fourth Army during the Battle of the Somme.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1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Battle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9 September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1978-11-157-29-49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British and German soldiers, presumably German prisoners of war, carry wounded across the battlefield while under shell fire. German-held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Ginchy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attacked by the 16th (Irish) Division on 9 September 1916 during the Battle of the Somme.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853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 dead on the Somme,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NAM. 1965-10-209-37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855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Soldiers of the Border Regiment resting in a front line trench,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Thiepval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Wood, August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1963-03-110-1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Five soldiers are sleeping, while one remains awake, as lookout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5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on the Western Front,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c1916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1953-07-25-28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Dismounted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sowars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9th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Hodson’s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Horse consult a map with the war-ravaged landscape of the Western Front visible in the background. In 1916 the regiment served on the Somme as part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Ambala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Cavalry Brigade, 5th Cavalry Division. A small squad of heavily laden infantry are walking down the road in the distance.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2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Artillery bombard the German trenches prior to the attack, Beaumont Hamel,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1952-01-33-55-280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2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Soldiers of 2nd Australian Division returning from the trenches, September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1916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1952-01-33-55-13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6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16th (Public Schools) Battalion, The Middlesex Regiment, at ‘White City’ opposite Hawthorn Ridge, </a:t>
            </a:r>
            <a:r>
              <a:rPr lang="en-US" dirty="0" smtClean="0"/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1992-08-130-1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3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Lieutenant Alexander Young VC, South African Scottish, </a:t>
            </a:r>
            <a:r>
              <a:rPr lang="en-US" dirty="0" smtClean="0"/>
              <a:t>1916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NAM. 1961-12-662-1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F7FA-B147-A748-A926-3EA8CB3EF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4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3236"/>
            <a:ext cx="8061626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45917"/>
            <a:ext cx="806162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331" y="5489775"/>
            <a:ext cx="1568370" cy="1192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303943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6562" y="1600200"/>
            <a:ext cx="7979756" cy="45259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279" y="274638"/>
            <a:ext cx="1965326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742" y="274638"/>
            <a:ext cx="5750400" cy="5851525"/>
          </a:xfr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264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2612916"/>
            <a:ext cx="8229600" cy="2296422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9" name="Picture 8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350399" cy="556364"/>
          </a:xfrm>
        </p:spPr>
        <p:txBody>
          <a:bodyPr>
            <a:noAutofit/>
          </a:bodyPr>
          <a:lstStyle>
            <a:lvl1pPr algn="l">
              <a:defRPr sz="4000" b="1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35574" cy="452596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48" y="4406900"/>
            <a:ext cx="8061626" cy="1362075"/>
          </a:xfrm>
        </p:spPr>
        <p:txBody>
          <a:bodyPr anchor="t"/>
          <a:lstStyle>
            <a:lvl1pPr algn="l">
              <a:defRPr sz="4000" b="1" cap="all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150" y="2906713"/>
            <a:ext cx="80616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4" y="359766"/>
            <a:ext cx="7293534" cy="556364"/>
          </a:xfrm>
        </p:spPr>
        <p:txBody>
          <a:bodyPr>
            <a:noAutofit/>
          </a:bodyPr>
          <a:lstStyle>
            <a:lvl1pPr algn="l">
              <a:defRPr sz="4000" b="1"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972" y="1600200"/>
            <a:ext cx="3767936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7972" y="1600200"/>
            <a:ext cx="3767936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" y="359766"/>
            <a:ext cx="7303893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562" y="1535113"/>
            <a:ext cx="37903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562" y="2174875"/>
            <a:ext cx="37903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437" y="1535113"/>
            <a:ext cx="37918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437" y="2174875"/>
            <a:ext cx="37918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068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4" name="Picture 13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" y="359766"/>
            <a:ext cx="7298348" cy="556364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87523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10" name="Picture 9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2440" cy="365125"/>
          </a:xfrm>
        </p:spPr>
        <p:txBody>
          <a:bodyPr/>
          <a:lstStyle/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pic>
        <p:nvPicPr>
          <p:cNvPr id="9" name="Picture 8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03" y="273050"/>
            <a:ext cx="275034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6237" y="273050"/>
            <a:ext cx="46734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03" y="1435100"/>
            <a:ext cx="275034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NAM_Logo_Black&amp;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413" y="4800600"/>
            <a:ext cx="6318620" cy="56673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1413" y="612775"/>
            <a:ext cx="63186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1413" y="5367338"/>
            <a:ext cx="631862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9766"/>
            <a:ext cx="385175" cy="55636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593118" cy="365125"/>
          </a:xfrm>
        </p:spPr>
        <p:txBody>
          <a:bodyPr/>
          <a:lstStyle>
            <a:lvl1pPr algn="r">
              <a:defRPr/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NAM_Logo_Black&amp;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743" y="5972078"/>
            <a:ext cx="1055902" cy="8026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909F-AE17-5744-B151-6FE46426A19D}" type="datetimeFigureOut">
              <a:rPr lang="en-US" smtClean="0"/>
              <a:pPr/>
              <a:t>22/04/2015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2D67D-3712-1F46-97E7-21D332A03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_Logo_Black&amp;R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91" y="5156829"/>
            <a:ext cx="1980960" cy="1505809"/>
          </a:xfrm>
          <a:prstGeom prst="rect">
            <a:avLst/>
          </a:prstGeom>
        </p:spPr>
      </p:pic>
      <p:pic>
        <p:nvPicPr>
          <p:cNvPr id="2" name="Picture 1" descr="HLFHI_BL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9" y="4929335"/>
            <a:ext cx="3061305" cy="1884693"/>
          </a:xfrm>
          <a:prstGeom prst="rect">
            <a:avLst/>
          </a:prstGeom>
        </p:spPr>
      </p:pic>
      <p:pic>
        <p:nvPicPr>
          <p:cNvPr id="6" name="Picture 5" descr="FWW_Centenary__Led_By_IWM_Red-rgb-15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14" y="5140350"/>
            <a:ext cx="1403511" cy="1522288"/>
          </a:xfrm>
          <a:prstGeom prst="rect">
            <a:avLst/>
          </a:prstGeom>
        </p:spPr>
      </p:pic>
      <p:pic>
        <p:nvPicPr>
          <p:cNvPr id="7" name="Picture 6" descr="NAM - E&amp;C - title scree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269427"/>
            <a:ext cx="8284282" cy="4659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3399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/>
                <a:cs typeface="Arial"/>
              </a:rPr>
              <a:t>Western Front</a:t>
            </a:r>
            <a:endParaRPr lang="en-US" sz="5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16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0"/>
            <a:ext cx="4186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482600"/>
            <a:ext cx="7715250" cy="53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5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4" y="387350"/>
            <a:ext cx="7477125" cy="55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8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542926"/>
            <a:ext cx="7122233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0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425450"/>
            <a:ext cx="7699375" cy="54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68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384175"/>
            <a:ext cx="7334250" cy="54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70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349250"/>
            <a:ext cx="7372420" cy="55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0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0"/>
            <a:ext cx="7718443" cy="57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692150"/>
            <a:ext cx="6858000" cy="50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9" y="638175"/>
            <a:ext cx="7254875" cy="52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824" y="918882"/>
            <a:ext cx="68355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/>
              <a:t>This PowerPoint presentation contains a selection of </a:t>
            </a:r>
            <a:r>
              <a:rPr lang="en-US" sz="1400" dirty="0" smtClean="0"/>
              <a:t>images from the NAM’s photographic  collection. The images are designed to be used in conjunction with the associated video and teachers’ notes.  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 smtClean="0"/>
              <a:t>Unless otherwise stated in the notes, the images can be freely used for non-commercial purposes within the classroom. You can use the entire presentation or choose individual images for use in other non-commercial contexts. When using individual images in other contexts, please always retain the attribution statements provided in this document (e.g. NAM. </a:t>
            </a:r>
            <a:r>
              <a:rPr lang="en-US" sz="1400" dirty="0"/>
              <a:t>2005-08-66-</a:t>
            </a:r>
            <a:r>
              <a:rPr lang="en-US" sz="1400" dirty="0" smtClean="0"/>
              <a:t>1).</a:t>
            </a:r>
          </a:p>
          <a:p>
            <a:pPr>
              <a:defRPr/>
            </a:pPr>
            <a:endParaRPr lang="en-US" sz="1400" dirty="0"/>
          </a:p>
          <a:p>
            <a:pPr lvl="0">
              <a:defRPr/>
            </a:pPr>
            <a:r>
              <a:rPr lang="en-GB" sz="1400" dirty="0">
                <a:ea typeface="Arial"/>
                <a:cs typeface="Arial"/>
                <a:sym typeface="Arial"/>
              </a:rPr>
              <a:t>By downloading this </a:t>
            </a:r>
            <a:r>
              <a:rPr lang="en-GB" sz="1400" dirty="0" smtClean="0">
                <a:ea typeface="Arial"/>
                <a:cs typeface="Arial"/>
                <a:sym typeface="Arial"/>
              </a:rPr>
              <a:t>document and </a:t>
            </a:r>
            <a:r>
              <a:rPr lang="en-GB" sz="1400" dirty="0">
                <a:ea typeface="Arial"/>
                <a:cs typeface="Arial"/>
                <a:sym typeface="Arial"/>
              </a:rPr>
              <a:t>using these images you agree to these terms of use, including your use of the attribution statement specified for each object by </a:t>
            </a:r>
            <a:r>
              <a:rPr lang="en-GB" sz="1400" dirty="0" smtClean="0">
                <a:ea typeface="Arial"/>
                <a:cs typeface="Arial"/>
                <a:sym typeface="Arial"/>
              </a:rPr>
              <a:t>NAM.</a:t>
            </a:r>
            <a:endParaRPr lang="en-GB" sz="1400" dirty="0"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7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533400"/>
            <a:ext cx="7171509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4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19125"/>
            <a:ext cx="7306235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6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5" y="615951"/>
            <a:ext cx="7016150" cy="50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3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12776"/>
            <a:ext cx="6937375" cy="50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612775"/>
            <a:ext cx="7204759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0"/>
            <a:ext cx="5150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5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96901"/>
            <a:ext cx="7159966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15951"/>
            <a:ext cx="7096125" cy="50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76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35000"/>
            <a:ext cx="6873876" cy="54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70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650875"/>
            <a:ext cx="6937376" cy="52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1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 = Western front V2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995163"/>
            <a:ext cx="8334375" cy="46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66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609601"/>
            <a:ext cx="6936236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06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82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59" y="635000"/>
            <a:ext cx="7095269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3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9" y="619125"/>
            <a:ext cx="6897236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9" y="619124"/>
            <a:ext cx="6937375" cy="550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8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0"/>
            <a:ext cx="6707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4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07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5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0"/>
            <a:ext cx="692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3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0"/>
            <a:ext cx="693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" y="883708"/>
            <a:ext cx="7112000" cy="49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3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0"/>
            <a:ext cx="6757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29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0"/>
            <a:ext cx="6779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9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1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8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0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0"/>
            <a:ext cx="682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7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8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0"/>
            <a:ext cx="690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54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72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3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4" y="628650"/>
            <a:ext cx="7083501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7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619125"/>
            <a:ext cx="6985001" cy="52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89" y="555625"/>
            <a:ext cx="7075636" cy="52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3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9" y="734159"/>
            <a:ext cx="6953251" cy="52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4" y="700748"/>
            <a:ext cx="6855161" cy="54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7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96" y="711200"/>
            <a:ext cx="719015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9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587376"/>
            <a:ext cx="7121806" cy="53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5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6136</TotalTime>
  <Words>1784</Words>
  <Application>Microsoft Macintosh PowerPoint</Application>
  <PresentationFormat>On-screen Show (4:3)</PresentationFormat>
  <Paragraphs>169</Paragraphs>
  <Slides>49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Army 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 Administrator</dc:creator>
  <cp:lastModifiedBy>Kevin Blaney</cp:lastModifiedBy>
  <cp:revision>375</cp:revision>
  <dcterms:created xsi:type="dcterms:W3CDTF">2010-10-29T11:03:29Z</dcterms:created>
  <dcterms:modified xsi:type="dcterms:W3CDTF">2015-04-22T14:30:18Z</dcterms:modified>
</cp:coreProperties>
</file>